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notesSlides/notesSlide10.xml" ContentType="application/vnd.openxmlformats-officedocument.presentationml.notesSlide+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580" r:id="rId2"/>
    <p:sldId id="581" r:id="rId3"/>
    <p:sldId id="564" r:id="rId4"/>
    <p:sldId id="582" r:id="rId5"/>
    <p:sldId id="561" r:id="rId6"/>
    <p:sldId id="583" r:id="rId7"/>
    <p:sldId id="562" r:id="rId8"/>
    <p:sldId id="584" r:id="rId9"/>
    <p:sldId id="587" r:id="rId10"/>
    <p:sldId id="585" r:id="rId11"/>
    <p:sldId id="565" r:id="rId12"/>
    <p:sldId id="588" r:id="rId13"/>
    <p:sldId id="586" r:id="rId14"/>
  </p:sldIdLst>
  <p:sldSz cx="9144000" cy="5143500" type="screen16x9"/>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9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1616"/>
    <a:srgbClr val="0000FF"/>
    <a:srgbClr val="0072BD"/>
    <a:srgbClr val="D953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41" d="100"/>
          <a:sy n="141" d="100"/>
        </p:scale>
        <p:origin x="744" y="120"/>
      </p:cViewPr>
      <p:guideLst>
        <p:guide orient="horz" pos="1620"/>
        <p:guide pos="290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2024/5/13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810053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2276935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16489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167905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3183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1551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829147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459928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223945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7"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标题 1"/>
          <p:cNvSpPr>
            <a:spLocks noGrp="1"/>
          </p:cNvSpPr>
          <p:nvPr>
            <p:ph type="ctrTitle"/>
          </p:nvPr>
        </p:nvSpPr>
        <p:spPr>
          <a:xfrm>
            <a:off x="604528" y="2699795"/>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4" name="副标题 2"/>
          <p:cNvSpPr>
            <a:spLocks noGrp="1"/>
          </p:cNvSpPr>
          <p:nvPr>
            <p:ph type="subTitle" idx="1"/>
          </p:nvPr>
        </p:nvSpPr>
        <p:spPr>
          <a:xfrm>
            <a:off x="2123728" y="3573016"/>
            <a:ext cx="5472608" cy="766936"/>
          </a:xfrm>
          <a:prstGeom prst="rect">
            <a:avLst/>
          </a:prstGeom>
        </p:spPr>
        <p:txBody>
          <a:bodyPr/>
          <a:lstStyle>
            <a:lvl1pPr marL="0" indent="0" algn="ctr">
              <a:buNone/>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pic>
        <p:nvPicPr>
          <p:cNvPr id="3" name="图片 1"/>
          <p:cNvPicPr>
            <a:picLocks noChangeAspect="1"/>
          </p:cNvPicPr>
          <p:nvPr/>
        </p:nvPicPr>
        <p:blipFill>
          <a:blip r:embed="rId2">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p:cNvSpPr/>
          <p:nvPr/>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7" name="矩形 6"/>
          <p:cNvSpPr/>
          <p:nvPr/>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25" name="标题 1"/>
          <p:cNvSpPr>
            <a:spLocks noGrp="1"/>
          </p:cNvSpPr>
          <p:nvPr>
            <p:ph type="title"/>
          </p:nvPr>
        </p:nvSpPr>
        <p:spPr>
          <a:xfrm>
            <a:off x="850253" y="242247"/>
            <a:ext cx="4842795" cy="594007"/>
          </a:xfrm>
          <a:prstGeom prst="rect">
            <a:avLst/>
          </a:prstGeom>
        </p:spPr>
        <p:txBody>
          <a:bodyPr/>
          <a:lstStyle>
            <a:lvl1pPr algn="l">
              <a:defRPr sz="2800" b="1">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pic>
        <p:nvPicPr>
          <p:cNvPr id="2" name="图片 1" descr="4"/>
          <p:cNvPicPr>
            <a:picLocks noChangeAspect="1"/>
          </p:cNvPicPr>
          <p:nvPr userDrawn="1"/>
        </p:nvPicPr>
        <p:blipFill>
          <a:blip r:embed="rId3"/>
          <a:stretch>
            <a:fillRect/>
          </a:stretch>
        </p:blipFill>
        <p:spPr>
          <a:xfrm>
            <a:off x="7019925" y="241935"/>
            <a:ext cx="2039620" cy="4826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userDrawn="1"/>
        </p:nvSpPr>
        <p:spPr>
          <a:xfrm>
            <a:off x="311150" y="276225"/>
            <a:ext cx="517525" cy="48577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sp>
        <p:nvSpPr>
          <p:cNvPr id="6" name="矩形 5"/>
          <p:cNvSpPr/>
          <p:nvPr userDrawn="1"/>
        </p:nvSpPr>
        <p:spPr>
          <a:xfrm>
            <a:off x="165100" y="0"/>
            <a:ext cx="485775"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ea typeface="微软雅黑" panose="020B0503020204020204" pitchFamily="34" charset="-122"/>
            </a:endParaRPr>
          </a:p>
        </p:txBody>
      </p:sp>
      <p:pic>
        <p:nvPicPr>
          <p:cNvPr id="7" name="图片 6"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a:extLst>
              <a:ext uri="{28A0092B-C50C-407E-A947-70E740481C1C}">
                <a14:useLocalDpi xmlns:a14="http://schemas.microsoft.com/office/drawing/2010/main" val="0"/>
              </a:ext>
            </a:extLst>
          </a:blip>
          <a:srcRect l="23679" t="40642" r="23781" b="40486"/>
          <a:stretch>
            <a:fillRect/>
          </a:stretch>
        </p:blipFill>
        <p:spPr bwMode="auto">
          <a:xfrm>
            <a:off x="0" y="4505325"/>
            <a:ext cx="194945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userDrawn="1"/>
        </p:nvSpPr>
        <p:spPr>
          <a:xfrm>
            <a:off x="0" y="4999038"/>
            <a:ext cx="2411413" cy="1444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3"/>
          <p:cNvSpPr/>
          <p:nvPr userDrawn="1"/>
        </p:nvSpPr>
        <p:spPr>
          <a:xfrm>
            <a:off x="2411413" y="4999038"/>
            <a:ext cx="6756400" cy="144462"/>
          </a:xfrm>
          <a:prstGeom prst="rect">
            <a:avLst/>
          </a:prstGeom>
          <a:solidFill>
            <a:srgbClr val="ED6C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 name="图片 4" descr="4"/>
          <p:cNvPicPr>
            <a:picLocks noChangeAspect="1"/>
          </p:cNvPicPr>
          <p:nvPr userDrawn="1">
            <p:custDataLst>
              <p:tags r:id="rId1"/>
            </p:custDataLst>
          </p:nvPr>
        </p:nvPicPr>
        <p:blipFill>
          <a:blip r:embed="rId4"/>
          <a:stretch>
            <a:fillRect/>
          </a:stretch>
        </p:blipFill>
        <p:spPr>
          <a:xfrm>
            <a:off x="7019925" y="241935"/>
            <a:ext cx="2039620" cy="4826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空白">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b="12358"/>
          <a:stretch>
            <a:fillRect/>
          </a:stretch>
        </p:blipFill>
        <p:spPr bwMode="auto">
          <a:xfrm>
            <a:off x="0" y="0"/>
            <a:ext cx="91440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标题 1"/>
          <p:cNvSpPr>
            <a:spLocks noGrp="1"/>
          </p:cNvSpPr>
          <p:nvPr>
            <p:ph type="ctrTitle"/>
          </p:nvPr>
        </p:nvSpPr>
        <p:spPr>
          <a:xfrm>
            <a:off x="575556" y="810322"/>
            <a:ext cx="7992888" cy="938535"/>
          </a:xfrm>
          <a:prstGeom prst="rect">
            <a:avLst/>
          </a:prstGeom>
        </p:spPr>
        <p:txBody>
          <a:bodyPr>
            <a:normAutofit/>
          </a:bodyPr>
          <a:lstStyle>
            <a:lvl1pPr>
              <a:defRPr sz="4800" b="1" baseline="0">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副标题 2"/>
          <p:cNvSpPr>
            <a:spLocks noGrp="1"/>
          </p:cNvSpPr>
          <p:nvPr>
            <p:ph type="subTitle" idx="1"/>
          </p:nvPr>
        </p:nvSpPr>
        <p:spPr>
          <a:xfrm>
            <a:off x="1720652" y="1811164"/>
            <a:ext cx="5760640" cy="766936"/>
          </a:xfrm>
          <a:prstGeom prst="rect">
            <a:avLst/>
          </a:prstGeom>
        </p:spPr>
        <p:txBody>
          <a:bodyPr/>
          <a:lstStyle>
            <a:lvl1pPr marL="0" indent="0" algn="ctr">
              <a:buNone/>
              <a:defRPr sz="2400" b="1">
                <a:solidFill>
                  <a:schemeClr val="bg1"/>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pic>
        <p:nvPicPr>
          <p:cNvPr id="4" name="图片 1"/>
          <p:cNvPicPr>
            <a:picLocks noChangeAspect="1"/>
          </p:cNvPicPr>
          <p:nvPr/>
        </p:nvPicPr>
        <p:blipFill>
          <a:blip r:embed="rId2">
            <a:extLst>
              <a:ext uri="{28A0092B-C50C-407E-A947-70E740481C1C}">
                <a14:useLocalDpi xmlns:a14="http://schemas.microsoft.com/office/drawing/2010/main" val="0"/>
              </a:ext>
            </a:extLst>
          </a:blip>
          <a:srcRect t="22523" b="25092"/>
          <a:stretch>
            <a:fillRect/>
          </a:stretch>
        </p:blipFill>
        <p:spPr bwMode="auto">
          <a:xfrm>
            <a:off x="0" y="-20638"/>
            <a:ext cx="9144000" cy="274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2"/>
          <p:cNvSpPr/>
          <p:nvPr/>
        </p:nvSpPr>
        <p:spPr>
          <a:xfrm>
            <a:off x="0" y="-20638"/>
            <a:ext cx="9144000" cy="1882776"/>
          </a:xfrm>
          <a:custGeom>
            <a:avLst/>
            <a:gdLst>
              <a:gd name="connsiteX0" fmla="*/ 0 w 12195175"/>
              <a:gd name="connsiteY0" fmla="*/ 0 h 908720"/>
              <a:gd name="connsiteX1" fmla="*/ 12195175 w 12195175"/>
              <a:gd name="connsiteY1" fmla="*/ 0 h 908720"/>
              <a:gd name="connsiteX2" fmla="*/ 12195175 w 12195175"/>
              <a:gd name="connsiteY2" fmla="*/ 908720 h 908720"/>
              <a:gd name="connsiteX3" fmla="*/ 0 w 12195175"/>
              <a:gd name="connsiteY3" fmla="*/ 908720 h 908720"/>
              <a:gd name="connsiteX4" fmla="*/ 0 w 12195175"/>
              <a:gd name="connsiteY4" fmla="*/ 0 h 908720"/>
              <a:gd name="connsiteX0-1" fmla="*/ 0 w 12195175"/>
              <a:gd name="connsiteY0-2" fmla="*/ 0 h 908720"/>
              <a:gd name="connsiteX1-3" fmla="*/ 12195175 w 12195175"/>
              <a:gd name="connsiteY1-4" fmla="*/ 0 h 908720"/>
              <a:gd name="connsiteX2-5" fmla="*/ 12195175 w 12195175"/>
              <a:gd name="connsiteY2-6" fmla="*/ 908720 h 908720"/>
              <a:gd name="connsiteX3-7" fmla="*/ 6096000 w 12195175"/>
              <a:gd name="connsiteY3-8" fmla="*/ 899886 h 908720"/>
              <a:gd name="connsiteX4-9" fmla="*/ 0 w 12195175"/>
              <a:gd name="connsiteY4-10" fmla="*/ 908720 h 908720"/>
              <a:gd name="connsiteX5" fmla="*/ 0 w 12195175"/>
              <a:gd name="connsiteY5" fmla="*/ 0 h 908720"/>
              <a:gd name="connsiteX0-11" fmla="*/ 0 w 12195175"/>
              <a:gd name="connsiteY0-12" fmla="*/ 0 h 2510972"/>
              <a:gd name="connsiteX1-13" fmla="*/ 12195175 w 12195175"/>
              <a:gd name="connsiteY1-14" fmla="*/ 0 h 2510972"/>
              <a:gd name="connsiteX2-15" fmla="*/ 12195175 w 12195175"/>
              <a:gd name="connsiteY2-16" fmla="*/ 908720 h 2510972"/>
              <a:gd name="connsiteX3-17" fmla="*/ 6052458 w 12195175"/>
              <a:gd name="connsiteY3-18" fmla="*/ 2510972 h 2510972"/>
              <a:gd name="connsiteX4-19" fmla="*/ 0 w 12195175"/>
              <a:gd name="connsiteY4-20" fmla="*/ 908720 h 2510972"/>
              <a:gd name="connsiteX5-21" fmla="*/ 0 w 12195175"/>
              <a:gd name="connsiteY5-22" fmla="*/ 0 h 25109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2510972">
                <a:moveTo>
                  <a:pt x="0" y="0"/>
                </a:moveTo>
                <a:lnTo>
                  <a:pt x="12195175" y="0"/>
                </a:lnTo>
                <a:lnTo>
                  <a:pt x="12195175" y="908720"/>
                </a:lnTo>
                <a:lnTo>
                  <a:pt x="6052458" y="2510972"/>
                </a:lnTo>
                <a:lnTo>
                  <a:pt x="0" y="908720"/>
                </a:lnTo>
                <a:lnTo>
                  <a:pt x="0" y="0"/>
                </a:lnTo>
                <a:close/>
              </a:path>
            </a:pathLst>
          </a:custGeom>
          <a:solidFill>
            <a:srgbClr val="1F497D">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sp>
        <p:nvSpPr>
          <p:cNvPr id="6" name="矩形 4"/>
          <p:cNvSpPr/>
          <p:nvPr/>
        </p:nvSpPr>
        <p:spPr>
          <a:xfrm>
            <a:off x="0" y="4516438"/>
            <a:ext cx="9144000" cy="647700"/>
          </a:xfrm>
          <a:custGeom>
            <a:avLst/>
            <a:gdLst>
              <a:gd name="connsiteX0" fmla="*/ 0 w 12195175"/>
              <a:gd name="connsiteY0" fmla="*/ 0 h 404664"/>
              <a:gd name="connsiteX1" fmla="*/ 12195175 w 12195175"/>
              <a:gd name="connsiteY1" fmla="*/ 0 h 404664"/>
              <a:gd name="connsiteX2" fmla="*/ 12195175 w 12195175"/>
              <a:gd name="connsiteY2" fmla="*/ 404664 h 404664"/>
              <a:gd name="connsiteX3" fmla="*/ 0 w 12195175"/>
              <a:gd name="connsiteY3" fmla="*/ 404664 h 404664"/>
              <a:gd name="connsiteX4" fmla="*/ 0 w 12195175"/>
              <a:gd name="connsiteY4" fmla="*/ 0 h 404664"/>
              <a:gd name="connsiteX0-1" fmla="*/ 0 w 12195175"/>
              <a:gd name="connsiteY0-2" fmla="*/ 8993 h 413657"/>
              <a:gd name="connsiteX1-3" fmla="*/ 6096000 w 12195175"/>
              <a:gd name="connsiteY1-4" fmla="*/ 0 h 413657"/>
              <a:gd name="connsiteX2-5" fmla="*/ 12195175 w 12195175"/>
              <a:gd name="connsiteY2-6" fmla="*/ 8993 h 413657"/>
              <a:gd name="connsiteX3-7" fmla="*/ 12195175 w 12195175"/>
              <a:gd name="connsiteY3-8" fmla="*/ 413657 h 413657"/>
              <a:gd name="connsiteX4-9" fmla="*/ 0 w 12195175"/>
              <a:gd name="connsiteY4-10" fmla="*/ 413657 h 413657"/>
              <a:gd name="connsiteX5" fmla="*/ 0 w 12195175"/>
              <a:gd name="connsiteY5" fmla="*/ 8993 h 413657"/>
              <a:gd name="connsiteX0-11" fmla="*/ 0 w 12195175"/>
              <a:gd name="connsiteY0-12" fmla="*/ 458935 h 863599"/>
              <a:gd name="connsiteX1-13" fmla="*/ 6052457 w 12195175"/>
              <a:gd name="connsiteY1-14" fmla="*/ 0 h 863599"/>
              <a:gd name="connsiteX2-15" fmla="*/ 12195175 w 12195175"/>
              <a:gd name="connsiteY2-16" fmla="*/ 458935 h 863599"/>
              <a:gd name="connsiteX3-17" fmla="*/ 12195175 w 12195175"/>
              <a:gd name="connsiteY3-18" fmla="*/ 863599 h 863599"/>
              <a:gd name="connsiteX4-19" fmla="*/ 0 w 12195175"/>
              <a:gd name="connsiteY4-20" fmla="*/ 863599 h 863599"/>
              <a:gd name="connsiteX5-21" fmla="*/ 0 w 12195175"/>
              <a:gd name="connsiteY5-22" fmla="*/ 458935 h 86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2195175" h="863599">
                <a:moveTo>
                  <a:pt x="0" y="458935"/>
                </a:moveTo>
                <a:lnTo>
                  <a:pt x="6052457" y="0"/>
                </a:lnTo>
                <a:lnTo>
                  <a:pt x="12195175" y="458935"/>
                </a:lnTo>
                <a:lnTo>
                  <a:pt x="12195175" y="863599"/>
                </a:lnTo>
                <a:lnTo>
                  <a:pt x="0" y="863599"/>
                </a:lnTo>
                <a:lnTo>
                  <a:pt x="0" y="458935"/>
                </a:lnTo>
                <a:close/>
              </a:path>
            </a:pathLst>
          </a:custGeom>
          <a:solidFill>
            <a:srgbClr val="1F497D"/>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anchor="ctr"/>
          <a:lstStyle/>
          <a:p>
            <a:pPr algn="ctr" fontAlgn="auto">
              <a:spcBef>
                <a:spcPts val="0"/>
              </a:spcBef>
              <a:spcAft>
                <a:spcPts val="0"/>
              </a:spcAft>
              <a:defRPr/>
            </a:pPr>
            <a:endParaRPr lang="zh-CN" altLang="en-US"/>
          </a:p>
        </p:txBody>
      </p:sp>
      <p:pic>
        <p:nvPicPr>
          <p:cNvPr id="9" name="图片 4"/>
          <p:cNvPicPr>
            <a:picLocks noChangeAspect="1"/>
          </p:cNvPicPr>
          <p:nvPr/>
        </p:nvPicPr>
        <p:blipFill>
          <a:blip r:embed="rId3" cstate="print">
            <a:extLst>
              <a:ext uri="{28A0092B-C50C-407E-A947-70E740481C1C}">
                <a14:useLocalDpi xmlns:a14="http://schemas.microsoft.com/office/drawing/2010/main" val="0"/>
              </a:ext>
            </a:extLst>
          </a:blip>
          <a:srcRect l="23859" t="39673" r="23274" b="39980"/>
          <a:stretch>
            <a:fillRect/>
          </a:stretch>
        </p:blipFill>
        <p:spPr bwMode="auto">
          <a:xfrm>
            <a:off x="2800350" y="461963"/>
            <a:ext cx="36004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标题 1"/>
          <p:cNvSpPr>
            <a:spLocks noGrp="1"/>
          </p:cNvSpPr>
          <p:nvPr>
            <p:ph type="ctrTitle"/>
          </p:nvPr>
        </p:nvSpPr>
        <p:spPr>
          <a:xfrm>
            <a:off x="575556" y="2713239"/>
            <a:ext cx="7992888" cy="938535"/>
          </a:xfrm>
          <a:prstGeom prst="rect">
            <a:avLst/>
          </a:prstGeom>
        </p:spPr>
        <p:txBody>
          <a:bodyPr>
            <a:normAutofit/>
          </a:bodyPr>
          <a:lstStyle>
            <a:lvl1pPr>
              <a:defRPr sz="4800" b="1" baseline="0">
                <a:solidFill>
                  <a:schemeClr val="tx2">
                    <a:lumMod val="75000"/>
                  </a:schemeClr>
                </a:solidFill>
                <a:latin typeface="微软雅黑" panose="020B0503020204020204" pitchFamily="34" charset="-122"/>
                <a:ea typeface="微软雅黑" panose="020B0503020204020204" pitchFamily="34" charset="-122"/>
              </a:defRPr>
            </a:lvl1pPr>
          </a:lstStyle>
          <a:p>
            <a:r>
              <a:rPr lang="zh-CN" altLang="en-US">
                <a:sym typeface="微软雅黑" panose="020B0503020204020204" pitchFamily="34" charset="-122"/>
              </a:rPr>
              <a:t>单击此处编辑母版标题样式</a:t>
            </a:r>
            <a:endParaRPr lang="zh-CN" altLang="en-US" dirty="0">
              <a:sym typeface="微软雅黑" panose="020B0503020204020204" pitchFamily="34" charset="-122"/>
            </a:endParaRPr>
          </a:p>
        </p:txBody>
      </p:sp>
      <p:sp>
        <p:nvSpPr>
          <p:cNvPr id="8" name="副标题 2"/>
          <p:cNvSpPr>
            <a:spLocks noGrp="1"/>
          </p:cNvSpPr>
          <p:nvPr>
            <p:ph type="subTitle" idx="1"/>
          </p:nvPr>
        </p:nvSpPr>
        <p:spPr>
          <a:xfrm>
            <a:off x="1720652" y="3714081"/>
            <a:ext cx="5760640" cy="766936"/>
          </a:xfrm>
          <a:prstGeom prst="rect">
            <a:avLst/>
          </a:prstGeom>
        </p:spPr>
        <p:txBody>
          <a:bodyPr/>
          <a:lstStyle>
            <a:lvl1pPr marL="0" indent="0" algn="ctr">
              <a:buNone/>
              <a:defRPr sz="24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a:t>单击此处编辑母版副标题样式</a:t>
            </a:r>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6.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23.emf"/><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4.xml"/><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2643758"/>
            <a:ext cx="9217024" cy="938535"/>
          </a:xfrm>
        </p:spPr>
        <p:txBody>
          <a:bodyPr>
            <a:noAutofit/>
          </a:bodyPr>
          <a:lstStyle/>
          <a:p>
            <a:r>
              <a:rPr lang="en-US" altLang="zh-CN" sz="2400" dirty="0"/>
              <a:t>Deep Neural Network based Stable Digital Predistortion using ELU Activation for Switchless Class-G Power Amplifier</a:t>
            </a:r>
            <a:endParaRPr lang="zh-CN" altLang="en-US" sz="2400" dirty="0"/>
          </a:p>
        </p:txBody>
      </p:sp>
      <p:sp>
        <p:nvSpPr>
          <p:cNvPr id="4" name="副标题 3"/>
          <p:cNvSpPr>
            <a:spLocks noGrp="1"/>
          </p:cNvSpPr>
          <p:nvPr>
            <p:ph type="subTitle" idx="1"/>
          </p:nvPr>
        </p:nvSpPr>
        <p:spPr>
          <a:xfrm>
            <a:off x="1979712" y="3867894"/>
            <a:ext cx="5472608" cy="766936"/>
          </a:xfrm>
        </p:spPr>
        <p:txBody>
          <a:bodyPr/>
          <a:lstStyle/>
          <a:p>
            <a:r>
              <a:rPr lang="en-US" altLang="zh-CN" sz="2400" dirty="0"/>
              <a:t>Presenter</a:t>
            </a:r>
            <a:r>
              <a:rPr lang="zh-CN" altLang="en-US" sz="2400" dirty="0"/>
              <a:t>：</a:t>
            </a:r>
            <a:r>
              <a:rPr lang="en-US" altLang="zh-CN" sz="2400" dirty="0"/>
              <a:t>Xiaoqi Yu</a:t>
            </a:r>
            <a:endParaRPr lang="zh-CN" altLang="en-US" sz="2400" dirty="0"/>
          </a:p>
          <a:p>
            <a:r>
              <a:rPr lang="zh-CN" altLang="en-US" sz="1200" dirty="0"/>
              <a:t>（</a:t>
            </a:r>
            <a:r>
              <a:rPr lang="en-US" altLang="zh-CN" sz="1200" dirty="0"/>
              <a:t>Date</a:t>
            </a:r>
            <a:r>
              <a:rPr lang="zh-CN" altLang="en-US" sz="1200" dirty="0"/>
              <a:t>）</a:t>
            </a:r>
            <a:r>
              <a:rPr lang="en-US" altLang="zh-CN" sz="1200" dirty="0"/>
              <a:t>18/05/2024</a:t>
            </a:r>
            <a:endParaRPr lang="zh-CN" altLang="en-U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96377" y="2964008"/>
            <a:ext cx="3096344" cy="369332"/>
          </a:xfrm>
          <a:prstGeom prst="rect">
            <a:avLst/>
          </a:prstGeom>
          <a:noFill/>
        </p:spPr>
        <p:txBody>
          <a:bodyPr wrap="square" rtlCol="0" anchor="t">
            <a:spAutoFit/>
          </a:bodyPr>
          <a:lstStyle/>
          <a:p>
            <a:pPr algn="ctr"/>
            <a:r>
              <a:rPr lang="zh-CN" altLang="en-US" sz="900" dirty="0"/>
              <a:t> </a:t>
            </a:r>
            <a:r>
              <a:rPr lang="en-US" altLang="zh-CN" sz="900" dirty="0"/>
              <a:t>Fig. 17. The PA output power spectral density with and without DPD.</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6675" y="3333340"/>
            <a:ext cx="8885266" cy="116955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Comparing existing DPD methods, the proposed one </a:t>
            </a:r>
            <a:r>
              <a:rPr lang="en-US" altLang="zh-CN" sz="1400" dirty="0"/>
              <a:t>offers a 4-8.4dB improvement in ACPR as well as about 1.3-4.3dB improvement in NMSE.</a:t>
            </a:r>
            <a:r>
              <a:rPr lang="en-US" altLang="zh-CN" sz="1400" dirty="0">
                <a:latin typeface="Calibri" panose="020F0502020204030204" pitchFamily="34" charset="0"/>
                <a:ea typeface="宋体" panose="02010600030101010101" pitchFamily="2" charset="-122"/>
                <a:cs typeface="Times New Roman" panose="02020603050405020304" pitchFamily="18" charset="0"/>
              </a:rPr>
              <a:t> Also, by applying ELU function in deep neural network, the training process can be accelerated about 3-4 times compared with Sigmoid (Fig. 17 and Table. 1) .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Fig. 18 illustrates </a:t>
            </a:r>
            <a:r>
              <a:rPr lang="en-US" altLang="zh-CN" sz="1400" dirty="0"/>
              <a:t>the DPD results for the signal modulation bandwidth swept from 20MHz to 200MHz. The proposed DPD method can realize effective linearization for the nonlinear PA excited with wideband modulated signals.</a:t>
            </a:r>
            <a:endParaRPr lang="en-US" altLang="zh-CN" sz="1400" dirty="0">
              <a:ea typeface="微软雅黑" panose="020B0503020204020204" pitchFamily="34" charset="-122"/>
              <a:cs typeface="+mn-lt"/>
            </a:endParaRPr>
          </a:p>
        </p:txBody>
      </p:sp>
      <p:pic>
        <p:nvPicPr>
          <p:cNvPr id="2050" name="Picture 2">
            <a:extLst>
              <a:ext uri="{FF2B5EF4-FFF2-40B4-BE49-F238E27FC236}">
                <a16:creationId xmlns:a16="http://schemas.microsoft.com/office/drawing/2014/main" id="{DAB0DB39-FF5D-4EC0-A734-E3CF0AB33F6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93690" y="830650"/>
            <a:ext cx="2665366" cy="2146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C5F699F5-FF41-4144-9C13-A115018FE40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10" y="824749"/>
            <a:ext cx="2875371" cy="2152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a:extLst>
              <a:ext uri="{FF2B5EF4-FFF2-40B4-BE49-F238E27FC236}">
                <a16:creationId xmlns:a16="http://schemas.microsoft.com/office/drawing/2014/main" id="{D8206544-1583-447E-9531-BF4C572A4665}"/>
              </a:ext>
            </a:extLst>
          </p:cNvPr>
          <p:cNvPicPr>
            <a:picLocks noChangeAspect="1"/>
          </p:cNvPicPr>
          <p:nvPr/>
        </p:nvPicPr>
        <p:blipFill>
          <a:blip r:embed="rId6"/>
          <a:stretch>
            <a:fillRect/>
          </a:stretch>
        </p:blipFill>
        <p:spPr>
          <a:xfrm>
            <a:off x="5862624" y="699542"/>
            <a:ext cx="3168783" cy="1907093"/>
          </a:xfrm>
          <a:prstGeom prst="rect">
            <a:avLst/>
          </a:prstGeom>
        </p:spPr>
      </p:pic>
      <p:sp>
        <p:nvSpPr>
          <p:cNvPr id="9" name="文本框 8">
            <a:extLst>
              <a:ext uri="{FF2B5EF4-FFF2-40B4-BE49-F238E27FC236}">
                <a16:creationId xmlns:a16="http://schemas.microsoft.com/office/drawing/2014/main" id="{5331BC53-B0FB-49F0-A733-F095F06C9378}"/>
              </a:ext>
            </a:extLst>
          </p:cNvPr>
          <p:cNvSpPr txBox="1"/>
          <p:nvPr/>
        </p:nvSpPr>
        <p:spPr>
          <a:xfrm>
            <a:off x="5803353" y="2603389"/>
            <a:ext cx="3287324" cy="369332"/>
          </a:xfrm>
          <a:prstGeom prst="rect">
            <a:avLst/>
          </a:prstGeom>
          <a:noFill/>
        </p:spPr>
        <p:txBody>
          <a:bodyPr wrap="square" rtlCol="0" anchor="t">
            <a:spAutoFit/>
          </a:bodyPr>
          <a:lstStyle/>
          <a:p>
            <a:pPr algn="ctr"/>
            <a:r>
              <a:rPr lang="zh-CN" altLang="en-US" sz="900" dirty="0"/>
              <a:t> </a:t>
            </a:r>
            <a:r>
              <a:rPr lang="en-US" altLang="zh-CN" sz="900" dirty="0"/>
              <a:t>Table. 1. Performance of DPDs applied to SLCG PA under 200MHz 256QAM signals.</a:t>
            </a:r>
          </a:p>
        </p:txBody>
      </p:sp>
      <p:sp>
        <p:nvSpPr>
          <p:cNvPr id="10" name="文本框 9">
            <a:extLst>
              <a:ext uri="{FF2B5EF4-FFF2-40B4-BE49-F238E27FC236}">
                <a16:creationId xmlns:a16="http://schemas.microsoft.com/office/drawing/2014/main" id="{2F6826AD-06CF-44F3-9F0F-E1C1146B050C}"/>
              </a:ext>
            </a:extLst>
          </p:cNvPr>
          <p:cNvSpPr txBox="1"/>
          <p:nvPr/>
        </p:nvSpPr>
        <p:spPr>
          <a:xfrm>
            <a:off x="2766280" y="2964008"/>
            <a:ext cx="3096344" cy="369332"/>
          </a:xfrm>
          <a:prstGeom prst="rect">
            <a:avLst/>
          </a:prstGeom>
          <a:noFill/>
        </p:spPr>
        <p:txBody>
          <a:bodyPr wrap="square" rtlCol="0" anchor="t">
            <a:spAutoFit/>
          </a:bodyPr>
          <a:lstStyle/>
          <a:p>
            <a:pPr algn="ctr"/>
            <a:r>
              <a:rPr lang="zh-CN" altLang="en-US" sz="900" dirty="0"/>
              <a:t> </a:t>
            </a:r>
            <a:r>
              <a:rPr lang="en-US" altLang="zh-CN" sz="900" dirty="0"/>
              <a:t>Fig. 18. The DPD measurement results under various modulation bandwidths.</a:t>
            </a:r>
          </a:p>
        </p:txBody>
      </p:sp>
    </p:spTree>
    <p:extLst>
      <p:ext uri="{BB962C8B-B14F-4D97-AF65-F5344CB8AC3E}">
        <p14:creationId xmlns:p14="http://schemas.microsoft.com/office/powerpoint/2010/main" val="1774730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4</a:t>
            </a:r>
            <a:r>
              <a:rPr lang="zh-CN" altLang="en-US" dirty="0">
                <a:sym typeface="+mn-ea"/>
              </a:rPr>
              <a:t>、</a:t>
            </a:r>
            <a:r>
              <a:rPr lang="en-US" altLang="zh-CN" dirty="0">
                <a:sym typeface="+mn-ea"/>
              </a:rPr>
              <a:t>Conclusion</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129367" y="1347614"/>
            <a:ext cx="8885266" cy="141577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Efficient: </a:t>
            </a:r>
            <a:r>
              <a:rPr lang="en-US" altLang="zh-CN" sz="1400" dirty="0"/>
              <a:t>This paper proposes a deep ARVTDNN DPD technique, which employs ARVTD-based input vector and adopts ELU function to replace the sigmoid one in the neuron activation, and consequently avoids the gradient vanishing problem and accelerates the DNN training</a:t>
            </a:r>
            <a:r>
              <a:rPr lang="en-US" altLang="zh-CN" sz="1400" dirty="0">
                <a:latin typeface="Calibri" panose="020F0502020204030204" pitchFamily="34" charset="0"/>
                <a:ea typeface="宋体" panose="02010600030101010101" pitchFamily="2" charset="-122"/>
                <a:cs typeface="Times New Roman" panose="02020603050405020304" pitchFamily="18" charset="0"/>
              </a:rPr>
              <a:t>. </a:t>
            </a:r>
          </a:p>
          <a:p>
            <a:pPr marL="285750" indent="-285750">
              <a:buFont typeface="Wingdings" panose="05000000000000000000" pitchFamily="2" charset="2"/>
              <a:buChar char="Ø"/>
            </a:pPr>
            <a:endParaRPr lang="en-US" altLang="zh-CN" sz="1400" dirty="0">
              <a:latin typeface="Calibri" panose="020F0502020204030204" pitchFamily="34"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Ø"/>
            </a:pPr>
            <a:r>
              <a:rPr lang="en-US" altLang="zh-CN" sz="1400" dirty="0">
                <a:ea typeface="微软雅黑" panose="020B0503020204020204" pitchFamily="34" charset="-122"/>
                <a:cs typeface="+mn-lt"/>
              </a:rPr>
              <a:t>Stable: </a:t>
            </a:r>
            <a:r>
              <a:rPr lang="en-US" altLang="zh-CN" sz="1400" dirty="0"/>
              <a:t>Experimental verification conducted </a:t>
            </a:r>
            <a:r>
              <a:rPr lang="en-US" altLang="zh-CN" sz="1600" dirty="0">
                <a:effectLst/>
                <a:latin typeface="Calibri" panose="020F0502020204030204" pitchFamily="34" charset="0"/>
                <a:ea typeface="宋体" panose="02010600030101010101" pitchFamily="2" charset="-122"/>
                <a:cs typeface="Times New Roman" panose="02020603050405020304" pitchFamily="18" charset="0"/>
              </a:rPr>
              <a:t>on an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SLCG PA demonstrates that the proposed DPD maintains excellent linearization performance and enhanced stability in the case of large signal modulation bandwidth</a:t>
            </a:r>
            <a:r>
              <a:rPr lang="en-US" altLang="zh-CN" sz="1400" dirty="0"/>
              <a:t>.</a:t>
            </a:r>
            <a:endParaRPr lang="en-US" altLang="zh-CN" sz="1400" dirty="0">
              <a:ea typeface="微软雅黑" panose="020B0503020204020204" pitchFamily="34" charset="-122"/>
              <a:cs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Reference</a:t>
            </a:r>
            <a:endParaRPr lang="zh-CN" altLang="en-US" dirty="0">
              <a:sym typeface="+mn-ea"/>
            </a:endParaRPr>
          </a:p>
        </p:txBody>
      </p:sp>
      <p:sp>
        <p:nvSpPr>
          <p:cNvPr id="3" name="文本框 2">
            <a:extLst>
              <a:ext uri="{FF2B5EF4-FFF2-40B4-BE49-F238E27FC236}">
                <a16:creationId xmlns:a16="http://schemas.microsoft.com/office/drawing/2014/main" id="{0A46A806-55FD-4F1F-9817-EDEA4ECD9DAD}"/>
              </a:ext>
            </a:extLst>
          </p:cNvPr>
          <p:cNvSpPr txBox="1"/>
          <p:nvPr/>
        </p:nvSpPr>
        <p:spPr>
          <a:xfrm>
            <a:off x="-8997" y="863590"/>
            <a:ext cx="9161993" cy="3416320"/>
          </a:xfrm>
          <a:prstGeom prst="rect">
            <a:avLst/>
          </a:prstGeom>
          <a:noFill/>
        </p:spPr>
        <p:txBody>
          <a:bodyPr wrap="square" rtlCol="0">
            <a:spAutoFit/>
          </a:bodyPr>
          <a:lstStyle/>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12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1200" b="0" i="0" dirty="0">
                <a:solidFill>
                  <a:srgbClr val="333333"/>
                </a:solidFill>
                <a:effectLst/>
                <a:latin typeface="Times New Roman" panose="02020603050405020304" pitchFamily="18" charset="0"/>
                <a:cs typeface="Times New Roman" panose="02020603050405020304" pitchFamily="18" charset="0"/>
              </a:rPr>
              <a:t> Liu, S. </a:t>
            </a:r>
            <a:r>
              <a:rPr lang="en-US" altLang="zh-CN" sz="12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12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12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12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1200" b="0" i="0" dirty="0" err="1">
                <a:solidFill>
                  <a:srgbClr val="333333"/>
                </a:solidFill>
                <a:effectLst/>
                <a:latin typeface="Times New Roman" panose="02020603050405020304" pitchFamily="18" charset="0"/>
                <a:cs typeface="Times New Roman" panose="02020603050405020304" pitchFamily="18" charset="0"/>
              </a:rPr>
              <a:t>doi</a:t>
            </a:r>
            <a:r>
              <a:rPr lang="en-US" altLang="zh-CN" sz="1200" b="0" i="0" dirty="0">
                <a:solidFill>
                  <a:srgbClr val="333333"/>
                </a:solidFill>
                <a:effectLst/>
                <a:latin typeface="Times New Roman" panose="02020603050405020304" pitchFamily="18" charset="0"/>
                <a:cs typeface="Times New Roman" panose="02020603050405020304" pitchFamily="18" charset="0"/>
              </a:rPr>
              <a:t>: 10.1109/TMTT.2004.823583.</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12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(2019).</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a:p>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[7] M. T. Hagan and M. B.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Menhaj</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"Training feedforward networks with the Marquardt algorithm,"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5, no. 6, pp. 989-993, Nov. 1994.</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[8]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Haykin</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Simon, and N. Network. "A comprehensive foundation."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Neural networks</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2.2004 (2004): 41.</a:t>
            </a:r>
          </a:p>
          <a:p>
            <a:r>
              <a:rPr lang="en-US" altLang="zh-CN" sz="1200" dirty="0">
                <a:latin typeface="Times New Roman" panose="02020603050405020304" pitchFamily="18" charset="0"/>
                <a:ea typeface="宋体" panose="02010600030101010101" pitchFamily="2" charset="-122"/>
                <a:cs typeface="Times New Roman" panose="02020603050405020304" pitchFamily="18" charset="0"/>
              </a:rPr>
              <a:t>[9] </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F. M. Ghannouchi and O. </a:t>
            </a:r>
            <a:r>
              <a:rPr lang="en-US" altLang="zh-CN" sz="1200" dirty="0" err="1">
                <a:effectLst/>
                <a:latin typeface="Times New Roman" panose="02020603050405020304" pitchFamily="18" charset="0"/>
                <a:ea typeface="宋体" panose="02010600030101010101" pitchFamily="2" charset="-122"/>
                <a:cs typeface="Times New Roman" panose="02020603050405020304" pitchFamily="18" charset="0"/>
              </a:rPr>
              <a:t>Hammi</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"Behavioral modeling and predistortion," </a:t>
            </a:r>
            <a:r>
              <a:rPr lang="en-US" altLang="zh-CN" sz="1200" i="1" dirty="0">
                <a:effectLst/>
                <a:latin typeface="Times New Roman" panose="02020603050405020304" pitchFamily="18" charset="0"/>
                <a:ea typeface="宋体" panose="02010600030101010101" pitchFamily="2" charset="-122"/>
                <a:cs typeface="Times New Roman" panose="02020603050405020304" pitchFamily="18" charset="0"/>
              </a:rPr>
              <a:t>in IEEE Microwave Magazine</a:t>
            </a:r>
            <a:r>
              <a:rPr lang="en-US" altLang="zh-CN" sz="1200" dirty="0">
                <a:effectLst/>
                <a:latin typeface="Times New Roman" panose="02020603050405020304" pitchFamily="18" charset="0"/>
                <a:ea typeface="宋体" panose="02010600030101010101" pitchFamily="2" charset="-122"/>
                <a:cs typeface="Times New Roman" panose="02020603050405020304" pitchFamily="18" charset="0"/>
              </a:rPr>
              <a:t>, vol. 10, no. 7, pp. 52-64, Dec. 2009.</a:t>
            </a:r>
          </a:p>
        </p:txBody>
      </p:sp>
    </p:spTree>
    <p:extLst>
      <p:ext uri="{BB962C8B-B14F-4D97-AF65-F5344CB8AC3E}">
        <p14:creationId xmlns:p14="http://schemas.microsoft.com/office/powerpoint/2010/main" val="1674465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00F1286-F919-4560-84EE-494D0079ABA5}"/>
              </a:ext>
            </a:extLst>
          </p:cNvPr>
          <p:cNvSpPr>
            <a:spLocks noGrp="1"/>
          </p:cNvSpPr>
          <p:nvPr>
            <p:ph type="title"/>
          </p:nvPr>
        </p:nvSpPr>
        <p:spPr>
          <a:xfrm>
            <a:off x="1979712" y="1977743"/>
            <a:ext cx="4842795" cy="594007"/>
          </a:xfrm>
        </p:spPr>
        <p:txBody>
          <a:bodyPr/>
          <a:lstStyle/>
          <a:p>
            <a:pPr algn="ctr"/>
            <a:r>
              <a:rPr lang="en-US" altLang="zh-CN" dirty="0"/>
              <a:t>Thank you!</a:t>
            </a:r>
            <a:br>
              <a:rPr lang="en-US" altLang="zh-CN" dirty="0"/>
            </a:br>
            <a:r>
              <a:rPr lang="en-US" altLang="zh-CN" dirty="0"/>
              <a:t>Q&amp;A</a:t>
            </a:r>
            <a:endParaRPr lang="zh-CN" altLang="en-US" dirty="0"/>
          </a:p>
        </p:txBody>
      </p:sp>
    </p:spTree>
    <p:extLst>
      <p:ext uri="{BB962C8B-B14F-4D97-AF65-F5344CB8AC3E}">
        <p14:creationId xmlns:p14="http://schemas.microsoft.com/office/powerpoint/2010/main" val="2956327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t>Contents</a:t>
            </a:r>
            <a:endParaRPr lang="zh-CN" dirty="0"/>
          </a:p>
        </p:txBody>
      </p:sp>
      <p:sp>
        <p:nvSpPr>
          <p:cNvPr id="5" name="文本框 4"/>
          <p:cNvSpPr txBox="1"/>
          <p:nvPr/>
        </p:nvSpPr>
        <p:spPr>
          <a:xfrm>
            <a:off x="1619250" y="1059180"/>
            <a:ext cx="4824958" cy="40011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1、</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Background &amp; Introduction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14" name="文本框 13"/>
          <p:cNvSpPr txBox="1"/>
          <p:nvPr>
            <p:custDataLst>
              <p:tags r:id="rId2"/>
            </p:custDataLst>
          </p:nvPr>
        </p:nvSpPr>
        <p:spPr>
          <a:xfrm>
            <a:off x="1619250" y="1563370"/>
            <a:ext cx="7345238" cy="398780"/>
          </a:xfrm>
          <a:prstGeom prst="rect">
            <a:avLst/>
          </a:prstGeom>
          <a:noFill/>
        </p:spPr>
        <p:txBody>
          <a:bodyPr wrap="squar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2、</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The proposed Digital Predistortion Algorithm </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3" name="文本框 2"/>
          <p:cNvSpPr txBox="1"/>
          <p:nvPr>
            <p:custDataLst>
              <p:tags r:id="rId3"/>
            </p:custDataLst>
          </p:nvPr>
        </p:nvSpPr>
        <p:spPr>
          <a:xfrm>
            <a:off x="1619250" y="2124075"/>
            <a:ext cx="6121102"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3</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 &amp; Discussion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
        <p:nvSpPr>
          <p:cNvPr id="2" name="文本框 1"/>
          <p:cNvSpPr txBox="1"/>
          <p:nvPr>
            <p:custDataLst>
              <p:tags r:id="rId4"/>
            </p:custDataLst>
          </p:nvPr>
        </p:nvSpPr>
        <p:spPr>
          <a:xfrm>
            <a:off x="1619250" y="2684780"/>
            <a:ext cx="4003040" cy="398780"/>
          </a:xfrm>
          <a:prstGeom prst="rect">
            <a:avLst/>
          </a:prstGeom>
          <a:noFill/>
        </p:spPr>
        <p:txBody>
          <a:bodyPr wrap="square" rtlCol="0">
            <a:spAutoFit/>
          </a:bodyPr>
          <a:lstStyle/>
          <a:p>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4</a:t>
            </a:r>
            <a:r>
              <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rPr>
              <a:t>、</a:t>
            </a:r>
            <a:r>
              <a:rPr lang="en-US" altLang="zh-CN" sz="2000" b="1" dirty="0">
                <a:solidFill>
                  <a:schemeClr val="bg1">
                    <a:lumMod val="50000"/>
                  </a:schemeClr>
                </a:solidFill>
                <a:latin typeface="微软雅黑" panose="020B0503020204020204" pitchFamily="34" charset="-122"/>
                <a:ea typeface="微软雅黑" panose="020B0503020204020204" pitchFamily="34" charset="-122"/>
                <a:cs typeface="+mj-cs"/>
              </a:rPr>
              <a:t>Conclusion</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cs typeface="+mj-cs"/>
            </a:endParaRPr>
          </a:p>
        </p:txBody>
      </p:sp>
    </p:spTree>
    <p:extLst>
      <p:ext uri="{BB962C8B-B14F-4D97-AF65-F5344CB8AC3E}">
        <p14:creationId xmlns:p14="http://schemas.microsoft.com/office/powerpoint/2010/main" val="4004814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5" name="文本框 4"/>
          <p:cNvSpPr txBox="1"/>
          <p:nvPr/>
        </p:nvSpPr>
        <p:spPr>
          <a:xfrm>
            <a:off x="133123" y="973169"/>
            <a:ext cx="4336423" cy="1169551"/>
          </a:xfrm>
          <a:prstGeom prst="rect">
            <a:avLst/>
          </a:prstGeom>
          <a:noFill/>
        </p:spPr>
        <p:txBody>
          <a:bodyPr wrap="square" rtlCol="0">
            <a:spAutoFit/>
          </a:bodyPr>
          <a:lstStyle/>
          <a:p>
            <a:r>
              <a:rPr lang="en-US" altLang="zh-CN" sz="1400" dirty="0">
                <a:ea typeface="微软雅黑" panose="020B0503020204020204" pitchFamily="34" charset="-122"/>
                <a:cs typeface="+mn-lt"/>
              </a:rPr>
              <a:t>Digital Predistortion(DPD) is a </a:t>
            </a:r>
            <a:r>
              <a:rPr lang="en-US" altLang="zh-CN" sz="1400" dirty="0"/>
              <a:t>crucial linearization </a:t>
            </a:r>
            <a:r>
              <a:rPr lang="en-US" altLang="zh-CN" sz="1400" dirty="0" err="1"/>
              <a:t>techni</a:t>
            </a:r>
            <a:r>
              <a:rPr lang="en-US" altLang="zh-CN" sz="1400" dirty="0"/>
              <a:t>-que </a:t>
            </a:r>
            <a:r>
              <a:rPr lang="en-US" altLang="zh-CN" sz="1400" dirty="0">
                <a:ea typeface="微软雅黑" panose="020B0503020204020204" pitchFamily="34" charset="-122"/>
                <a:cs typeface="+mn-lt"/>
              </a:rPr>
              <a:t>for Power Amplifier (PA). Fig. 1 and Fig. 2 show the fundamental principle and indirect structure of DPD algorithm in the paper. It is the most vital to model the PA precisely.</a:t>
            </a:r>
            <a:endParaRPr lang="zh-CN" altLang="en-US" dirty="0">
              <a:ea typeface="微软雅黑" panose="020B0503020204020204" pitchFamily="34" charset="-122"/>
              <a:cs typeface="+mn-lt"/>
            </a:endParaRPr>
          </a:p>
        </p:txBody>
      </p:sp>
      <p:pic>
        <p:nvPicPr>
          <p:cNvPr id="16" name="图片 15">
            <a:extLst>
              <a:ext uri="{FF2B5EF4-FFF2-40B4-BE49-F238E27FC236}">
                <a16:creationId xmlns:a16="http://schemas.microsoft.com/office/drawing/2014/main" id="{F9711D36-D14C-EC08-7F47-0EA8B3CCD14E}"/>
              </a:ext>
            </a:extLst>
          </p:cNvPr>
          <p:cNvPicPr>
            <a:picLocks noChangeAspect="1"/>
          </p:cNvPicPr>
          <p:nvPr/>
        </p:nvPicPr>
        <p:blipFill>
          <a:blip r:embed="rId4"/>
          <a:stretch>
            <a:fillRect/>
          </a:stretch>
        </p:blipFill>
        <p:spPr>
          <a:xfrm>
            <a:off x="6923913" y="794668"/>
            <a:ext cx="2113244" cy="1081329"/>
          </a:xfrm>
          <a:prstGeom prst="rect">
            <a:avLst/>
          </a:prstGeom>
        </p:spPr>
      </p:pic>
      <p:pic>
        <p:nvPicPr>
          <p:cNvPr id="17" name="图片 16">
            <a:extLst>
              <a:ext uri="{FF2B5EF4-FFF2-40B4-BE49-F238E27FC236}">
                <a16:creationId xmlns:a16="http://schemas.microsoft.com/office/drawing/2014/main" id="{43BB897C-029E-9BF5-681F-6A28E940E580}"/>
              </a:ext>
            </a:extLst>
          </p:cNvPr>
          <p:cNvPicPr>
            <a:picLocks noChangeAspect="1"/>
          </p:cNvPicPr>
          <p:nvPr/>
        </p:nvPicPr>
        <p:blipFill>
          <a:blip r:embed="rId5"/>
          <a:stretch>
            <a:fillRect/>
          </a:stretch>
        </p:blipFill>
        <p:spPr>
          <a:xfrm>
            <a:off x="4486523" y="794668"/>
            <a:ext cx="2290447" cy="1145224"/>
          </a:xfrm>
          <a:prstGeom prst="rect">
            <a:avLst/>
          </a:prstGeom>
        </p:spPr>
      </p:pic>
      <p:sp>
        <p:nvSpPr>
          <p:cNvPr id="18" name="文本框 17">
            <a:extLst>
              <a:ext uri="{FF2B5EF4-FFF2-40B4-BE49-F238E27FC236}">
                <a16:creationId xmlns:a16="http://schemas.microsoft.com/office/drawing/2014/main" id="{B8176012-F00B-C381-D6B6-A99F049B0FC2}"/>
              </a:ext>
            </a:extLst>
          </p:cNvPr>
          <p:cNvSpPr txBox="1"/>
          <p:nvPr/>
        </p:nvSpPr>
        <p:spPr>
          <a:xfrm>
            <a:off x="5014486" y="1998557"/>
            <a:ext cx="3759354" cy="369332"/>
          </a:xfrm>
          <a:prstGeom prst="rect">
            <a:avLst/>
          </a:prstGeom>
          <a:noFill/>
        </p:spPr>
        <p:txBody>
          <a:bodyPr wrap="square" rtlCol="0" anchor="t">
            <a:spAutoFit/>
          </a:bodyPr>
          <a:lstStyle/>
          <a:p>
            <a:pPr algn="ctr"/>
            <a:r>
              <a:rPr lang="zh-CN" altLang="en-US" sz="900" dirty="0"/>
              <a:t> </a:t>
            </a:r>
            <a:r>
              <a:rPr lang="en-US" altLang="zh-CN" sz="900" dirty="0"/>
              <a:t>Fig. 1. Fundamental principle (left) and block diagram of DPD system with indirect learning architecture (right).</a:t>
            </a:r>
          </a:p>
        </p:txBody>
      </p:sp>
      <p:sp>
        <p:nvSpPr>
          <p:cNvPr id="2" name="文本框 1">
            <a:extLst>
              <a:ext uri="{FF2B5EF4-FFF2-40B4-BE49-F238E27FC236}">
                <a16:creationId xmlns:a16="http://schemas.microsoft.com/office/drawing/2014/main" id="{64640916-952D-D4C7-C8EF-BF50E5A16081}"/>
              </a:ext>
            </a:extLst>
          </p:cNvPr>
          <p:cNvSpPr txBox="1"/>
          <p:nvPr/>
        </p:nvSpPr>
        <p:spPr>
          <a:xfrm>
            <a:off x="133123" y="2656303"/>
            <a:ext cx="4353401" cy="954107"/>
          </a:xfrm>
          <a:prstGeom prst="rect">
            <a:avLst/>
          </a:prstGeom>
          <a:noFill/>
        </p:spPr>
        <p:txBody>
          <a:bodyPr wrap="square" rtlCol="0">
            <a:spAutoFit/>
          </a:bodyPr>
          <a:lstStyle/>
          <a:p>
            <a:r>
              <a:rPr lang="en-US" altLang="zh-CN" sz="1400" dirty="0">
                <a:ea typeface="微软雅黑" panose="020B0503020204020204" pitchFamily="34" charset="-122"/>
                <a:cs typeface="+mn-lt"/>
              </a:rPr>
              <a:t>Back propagation (BP) neural network and its variations have attracted extensive research interest in modeling, especially </a:t>
            </a:r>
            <a:r>
              <a:rPr lang="en-US" altLang="zh-CN" sz="1400" dirty="0"/>
              <a:t>real-valued focused time-delay neural network (RVFTDNN)[1][2].</a:t>
            </a:r>
            <a:r>
              <a:rPr lang="en-US" altLang="zh-CN" sz="1400" dirty="0">
                <a:ea typeface="微软雅黑" panose="020B0503020204020204" pitchFamily="34" charset="-122"/>
                <a:cs typeface="+mn-lt"/>
              </a:rPr>
              <a:t>  </a:t>
            </a:r>
          </a:p>
        </p:txBody>
      </p:sp>
      <p:pic>
        <p:nvPicPr>
          <p:cNvPr id="3" name="图片 2">
            <a:extLst>
              <a:ext uri="{FF2B5EF4-FFF2-40B4-BE49-F238E27FC236}">
                <a16:creationId xmlns:a16="http://schemas.microsoft.com/office/drawing/2014/main" id="{133C83F3-2D1F-662B-9A7C-D2D29E369B9A}"/>
              </a:ext>
            </a:extLst>
          </p:cNvPr>
          <p:cNvPicPr>
            <a:picLocks noChangeAspect="1"/>
          </p:cNvPicPr>
          <p:nvPr/>
        </p:nvPicPr>
        <p:blipFill rotWithShape="1">
          <a:blip r:embed="rId6"/>
          <a:srcRect t="4062"/>
          <a:stretch/>
        </p:blipFill>
        <p:spPr>
          <a:xfrm>
            <a:off x="6224284" y="2536348"/>
            <a:ext cx="2919716" cy="1361075"/>
          </a:xfrm>
          <a:prstGeom prst="rect">
            <a:avLst/>
          </a:prstGeom>
        </p:spPr>
      </p:pic>
      <p:pic>
        <p:nvPicPr>
          <p:cNvPr id="4" name="图片 3">
            <a:extLst>
              <a:ext uri="{FF2B5EF4-FFF2-40B4-BE49-F238E27FC236}">
                <a16:creationId xmlns:a16="http://schemas.microsoft.com/office/drawing/2014/main" id="{084DFDBF-83B5-9994-2CCA-EDA43DC30724}"/>
              </a:ext>
            </a:extLst>
          </p:cNvPr>
          <p:cNvPicPr>
            <a:picLocks noChangeAspect="1"/>
          </p:cNvPicPr>
          <p:nvPr/>
        </p:nvPicPr>
        <p:blipFill>
          <a:blip r:embed="rId7"/>
          <a:stretch>
            <a:fillRect/>
          </a:stretch>
        </p:blipFill>
        <p:spPr>
          <a:xfrm>
            <a:off x="4447664" y="2817458"/>
            <a:ext cx="1688627" cy="631799"/>
          </a:xfrm>
          <a:prstGeom prst="rect">
            <a:avLst/>
          </a:prstGeom>
        </p:spPr>
      </p:pic>
      <p:sp>
        <p:nvSpPr>
          <p:cNvPr id="7" name="文本框 6">
            <a:extLst>
              <a:ext uri="{FF2B5EF4-FFF2-40B4-BE49-F238E27FC236}">
                <a16:creationId xmlns:a16="http://schemas.microsoft.com/office/drawing/2014/main" id="{B6C53F2B-8145-7F68-A8AF-23BCB0C5EC2C}"/>
              </a:ext>
            </a:extLst>
          </p:cNvPr>
          <p:cNvSpPr txBox="1"/>
          <p:nvPr/>
        </p:nvSpPr>
        <p:spPr>
          <a:xfrm>
            <a:off x="4897293" y="4032631"/>
            <a:ext cx="3759354" cy="230832"/>
          </a:xfrm>
          <a:prstGeom prst="rect">
            <a:avLst/>
          </a:prstGeom>
          <a:noFill/>
        </p:spPr>
        <p:txBody>
          <a:bodyPr wrap="square" rtlCol="0" anchor="t">
            <a:spAutoFit/>
          </a:bodyPr>
          <a:lstStyle/>
          <a:p>
            <a:pPr algn="ctr"/>
            <a:r>
              <a:rPr lang="zh-CN" altLang="en-US" sz="900" dirty="0"/>
              <a:t> </a:t>
            </a:r>
            <a:r>
              <a:rPr lang="en-US" altLang="zh-CN" sz="900" dirty="0"/>
              <a:t>Fig. 2. BP neural network (left) and RVFTDNN [1][2].</a:t>
            </a:r>
          </a:p>
        </p:txBody>
      </p:sp>
      <p:sp>
        <p:nvSpPr>
          <p:cNvPr id="10" name="文本框 9">
            <a:extLst>
              <a:ext uri="{FF2B5EF4-FFF2-40B4-BE49-F238E27FC236}">
                <a16:creationId xmlns:a16="http://schemas.microsoft.com/office/drawing/2014/main" id="{C7F62603-417E-4212-895D-275EFB81247E}"/>
              </a:ext>
            </a:extLst>
          </p:cNvPr>
          <p:cNvSpPr txBox="1"/>
          <p:nvPr/>
        </p:nvSpPr>
        <p:spPr>
          <a:xfrm>
            <a:off x="1907703" y="4436435"/>
            <a:ext cx="7236297" cy="584775"/>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[1] M. Rawat, K. Rawat, and F. M. Ghannouchi, “Adaptive digital predistortion of wireless power amplifiers/transmitters using dynamic real-valued focused time-delay line neural networks,”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IEEE Trans.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Microw</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Theory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Techn</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58, no. 1, pp. 95–104, Jan. 2010.</a:t>
            </a:r>
          </a:p>
          <a:p>
            <a:r>
              <a:rPr lang="en-US" altLang="zh-CN" sz="800" dirty="0">
                <a:latin typeface="Times New Roman" panose="02020603050405020304" pitchFamily="18" charset="0"/>
                <a:ea typeface="宋体" panose="02010600030101010101" pitchFamily="2" charset="-122"/>
                <a:cs typeface="Times New Roman" panose="02020603050405020304" pitchFamily="18" charset="0"/>
              </a:rPr>
              <a:t>[2] </a:t>
            </a:r>
            <a:r>
              <a:rPr lang="en-US" altLang="zh-CN" sz="800" b="0" i="0" dirty="0" err="1">
                <a:solidFill>
                  <a:srgbClr val="333333"/>
                </a:solidFill>
                <a:effectLst/>
                <a:latin typeface="Times New Roman" panose="02020603050405020304" pitchFamily="18" charset="0"/>
                <a:cs typeface="Times New Roman" panose="02020603050405020304" pitchFamily="18" charset="0"/>
              </a:rPr>
              <a:t>Taijun</a:t>
            </a:r>
            <a:r>
              <a:rPr lang="en-US" altLang="zh-CN" sz="800" b="0" i="0" dirty="0">
                <a:solidFill>
                  <a:srgbClr val="333333"/>
                </a:solidFill>
                <a:effectLst/>
                <a:latin typeface="Times New Roman" panose="02020603050405020304" pitchFamily="18" charset="0"/>
                <a:cs typeface="Times New Roman" panose="02020603050405020304" pitchFamily="18" charset="0"/>
              </a:rPr>
              <a:t> Liu, S. </a:t>
            </a:r>
            <a:r>
              <a:rPr lang="en-US" altLang="zh-CN" sz="800" b="0" i="0" dirty="0" err="1">
                <a:solidFill>
                  <a:srgbClr val="333333"/>
                </a:solidFill>
                <a:effectLst/>
                <a:latin typeface="Times New Roman" panose="02020603050405020304" pitchFamily="18" charset="0"/>
                <a:cs typeface="Times New Roman" panose="02020603050405020304" pitchFamily="18" charset="0"/>
              </a:rPr>
              <a:t>Boumaiza</a:t>
            </a:r>
            <a:r>
              <a:rPr lang="en-US" altLang="zh-CN" sz="800" b="0" i="0" dirty="0">
                <a:solidFill>
                  <a:srgbClr val="333333"/>
                </a:solidFill>
                <a:effectLst/>
                <a:latin typeface="Times New Roman" panose="02020603050405020304" pitchFamily="18" charset="0"/>
                <a:cs typeface="Times New Roman" panose="02020603050405020304" pitchFamily="18" charset="0"/>
              </a:rPr>
              <a:t> and F. M. Ghannouchi, "Dynamic behavioral modeling of 3G power amplifiers using real-valued time-delay neural networks," in </a:t>
            </a:r>
            <a:r>
              <a:rPr lang="en-US" altLang="zh-CN" sz="800" b="0" i="1" dirty="0">
                <a:solidFill>
                  <a:srgbClr val="333333"/>
                </a:solidFill>
                <a:effectLst/>
                <a:latin typeface="Times New Roman" panose="02020603050405020304" pitchFamily="18" charset="0"/>
                <a:cs typeface="Times New Roman" panose="02020603050405020304" pitchFamily="18" charset="0"/>
              </a:rPr>
              <a:t>IEEE Transactions on Microwave Theory and Techniques</a:t>
            </a:r>
            <a:r>
              <a:rPr lang="en-US" altLang="zh-CN" sz="800" b="0" i="0" dirty="0">
                <a:solidFill>
                  <a:srgbClr val="333333"/>
                </a:solidFill>
                <a:effectLst/>
                <a:latin typeface="Times New Roman" panose="02020603050405020304" pitchFamily="18" charset="0"/>
                <a:cs typeface="Times New Roman" panose="02020603050405020304" pitchFamily="18" charset="0"/>
              </a:rPr>
              <a:t>, vol. 52, no. 3, pp. 1025-1033, March 2004, </a:t>
            </a:r>
            <a:r>
              <a:rPr lang="en-US" altLang="zh-CN" sz="800" b="0" i="0" dirty="0" err="1">
                <a:solidFill>
                  <a:srgbClr val="333333"/>
                </a:solidFill>
                <a:effectLst/>
                <a:latin typeface="Times New Roman" panose="02020603050405020304" pitchFamily="18" charset="0"/>
                <a:cs typeface="Times New Roman" panose="02020603050405020304" pitchFamily="18" charset="0"/>
              </a:rPr>
              <a:t>doi</a:t>
            </a:r>
            <a:r>
              <a:rPr lang="en-US" altLang="zh-CN" sz="800" b="0" i="0" dirty="0">
                <a:solidFill>
                  <a:srgbClr val="333333"/>
                </a:solidFill>
                <a:effectLst/>
                <a:latin typeface="Times New Roman" panose="02020603050405020304" pitchFamily="18" charset="0"/>
                <a:cs typeface="Times New Roman" panose="02020603050405020304" pitchFamily="18" charset="0"/>
              </a:rPr>
              <a:t>: 10.1109/TMTT.2004.823583.</a:t>
            </a:r>
            <a:endParaRPr lang="zh-CN" altLang="en-US" sz="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zh-CN" altLang="en-US" dirty="0">
                <a:sym typeface="+mn-ea"/>
              </a:rPr>
              <a:t>1</a:t>
            </a:r>
            <a:r>
              <a:rPr lang="en-US" altLang="zh-CN" dirty="0">
                <a:sym typeface="+mn-ea"/>
              </a:rPr>
              <a:t>.</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 Background &amp; Introduction</a:t>
            </a:r>
            <a:endParaRPr lang="zh-CN" altLang="en-US" dirty="0">
              <a:sym typeface="+mn-ea"/>
            </a:endParaRPr>
          </a:p>
        </p:txBody>
      </p:sp>
      <p:sp>
        <p:nvSpPr>
          <p:cNvPr id="2" name="文本框 1">
            <a:extLst>
              <a:ext uri="{FF2B5EF4-FFF2-40B4-BE49-F238E27FC236}">
                <a16:creationId xmlns:a16="http://schemas.microsoft.com/office/drawing/2014/main" id="{64640916-952D-D4C7-C8EF-BF50E5A16081}"/>
              </a:ext>
            </a:extLst>
          </p:cNvPr>
          <p:cNvSpPr txBox="1"/>
          <p:nvPr/>
        </p:nvSpPr>
        <p:spPr>
          <a:xfrm>
            <a:off x="179510" y="762264"/>
            <a:ext cx="5688634" cy="954107"/>
          </a:xfrm>
          <a:prstGeom prst="rect">
            <a:avLst/>
          </a:prstGeom>
          <a:noFill/>
        </p:spPr>
        <p:txBody>
          <a:bodyPr wrap="square" rtlCol="0">
            <a:spAutoFit/>
          </a:bodyPr>
          <a:lstStyle/>
          <a:p>
            <a:r>
              <a:rPr lang="en-US" altLang="zh-CN" sz="1400" dirty="0">
                <a:ea typeface="微软雅黑" panose="020B0503020204020204" pitchFamily="34" charset="-122"/>
                <a:cs typeface="+mn-lt"/>
              </a:rPr>
              <a:t>In 2019, a</a:t>
            </a:r>
            <a:r>
              <a:rPr lang="en-US" altLang="zh-CN" sz="1400" dirty="0"/>
              <a:t>ugmented real-valued time-delay neural network</a:t>
            </a:r>
            <a:r>
              <a:rPr lang="en-US" altLang="zh-CN" sz="1400" dirty="0">
                <a:ea typeface="微软雅黑" panose="020B0503020204020204" pitchFamily="34" charset="-122"/>
                <a:cs typeface="+mn-lt"/>
              </a:rPr>
              <a:t> (ARVTDNN) based DPD was proposed which toke into account the envelope-dependent terms [3]</a:t>
            </a:r>
            <a:r>
              <a:rPr lang="en-US" altLang="zh-CN" sz="1400" dirty="0"/>
              <a:t>.</a:t>
            </a:r>
            <a:r>
              <a:rPr lang="en-US" altLang="zh-CN" sz="1400" dirty="0">
                <a:ea typeface="微软雅黑" panose="020B0503020204020204" pitchFamily="34" charset="-122"/>
                <a:cs typeface="+mn-lt"/>
              </a:rPr>
              <a:t> It is proved that solve </a:t>
            </a:r>
            <a:r>
              <a:rPr lang="en-US" altLang="zh-CN" sz="1400" dirty="0"/>
              <a:t>the dc offset, I/Q imbalance, and nonlinear PA distortions of a transmitter system by one-step (Fig. 4).</a:t>
            </a:r>
            <a:endParaRPr lang="en-US" altLang="zh-CN" sz="1400" dirty="0">
              <a:ea typeface="微软雅黑" panose="020B0503020204020204" pitchFamily="34" charset="-122"/>
              <a:cs typeface="+mn-lt"/>
            </a:endParaRPr>
          </a:p>
        </p:txBody>
      </p:sp>
      <p:sp>
        <p:nvSpPr>
          <p:cNvPr id="7" name="文本框 6">
            <a:extLst>
              <a:ext uri="{FF2B5EF4-FFF2-40B4-BE49-F238E27FC236}">
                <a16:creationId xmlns:a16="http://schemas.microsoft.com/office/drawing/2014/main" id="{B6C53F2B-8145-7F68-A8AF-23BCB0C5EC2C}"/>
              </a:ext>
            </a:extLst>
          </p:cNvPr>
          <p:cNvSpPr txBox="1"/>
          <p:nvPr/>
        </p:nvSpPr>
        <p:spPr>
          <a:xfrm>
            <a:off x="5337718" y="2728932"/>
            <a:ext cx="3759354" cy="230832"/>
          </a:xfrm>
          <a:prstGeom prst="rect">
            <a:avLst/>
          </a:prstGeom>
          <a:noFill/>
        </p:spPr>
        <p:txBody>
          <a:bodyPr wrap="square" rtlCol="0" anchor="t">
            <a:spAutoFit/>
          </a:bodyPr>
          <a:lstStyle/>
          <a:p>
            <a:pPr algn="ctr"/>
            <a:r>
              <a:rPr lang="zh-CN" altLang="en-US" sz="900" dirty="0"/>
              <a:t> </a:t>
            </a:r>
            <a:r>
              <a:rPr lang="en-US" altLang="zh-CN" sz="900" dirty="0"/>
              <a:t>Fig. 3. Block diagram of ARVTDNN[3].</a:t>
            </a:r>
          </a:p>
        </p:txBody>
      </p:sp>
      <p:pic>
        <p:nvPicPr>
          <p:cNvPr id="8" name="图片 7">
            <a:extLst>
              <a:ext uri="{FF2B5EF4-FFF2-40B4-BE49-F238E27FC236}">
                <a16:creationId xmlns:a16="http://schemas.microsoft.com/office/drawing/2014/main" id="{0AAEEFD2-C221-11A9-474E-B264E829C4B3}"/>
              </a:ext>
            </a:extLst>
          </p:cNvPr>
          <p:cNvPicPr>
            <a:picLocks noChangeAspect="1"/>
          </p:cNvPicPr>
          <p:nvPr/>
        </p:nvPicPr>
        <p:blipFill>
          <a:blip r:embed="rId4"/>
          <a:stretch>
            <a:fillRect/>
          </a:stretch>
        </p:blipFill>
        <p:spPr>
          <a:xfrm>
            <a:off x="6258407" y="736096"/>
            <a:ext cx="1992836" cy="1992836"/>
          </a:xfrm>
          <a:prstGeom prst="rect">
            <a:avLst/>
          </a:prstGeom>
        </p:spPr>
      </p:pic>
      <p:sp>
        <p:nvSpPr>
          <p:cNvPr id="9" name="文本框 8">
            <a:extLst>
              <a:ext uri="{FF2B5EF4-FFF2-40B4-BE49-F238E27FC236}">
                <a16:creationId xmlns:a16="http://schemas.microsoft.com/office/drawing/2014/main" id="{01F04A1E-3574-43B2-A260-2377DB0619F9}"/>
              </a:ext>
            </a:extLst>
          </p:cNvPr>
          <p:cNvSpPr txBox="1"/>
          <p:nvPr/>
        </p:nvSpPr>
        <p:spPr>
          <a:xfrm>
            <a:off x="179509" y="1729311"/>
            <a:ext cx="5688634" cy="523220"/>
          </a:xfrm>
          <a:prstGeom prst="rect">
            <a:avLst/>
          </a:prstGeom>
          <a:noFill/>
        </p:spPr>
        <p:txBody>
          <a:bodyPr wrap="square" rtlCol="0">
            <a:spAutoFit/>
          </a:bodyPr>
          <a:lstStyle/>
          <a:p>
            <a:r>
              <a:rPr lang="en-US" altLang="zh-CN" sz="1400" dirty="0">
                <a:ea typeface="微软雅黑" panose="020B0503020204020204" pitchFamily="34" charset="-122"/>
                <a:cs typeface="+mn-lt"/>
              </a:rPr>
              <a:t>The</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adding</a:t>
            </a:r>
            <a:r>
              <a:rPr lang="zh-CN" altLang="en-US" sz="1400" dirty="0">
                <a:ea typeface="微软雅黑" panose="020B0503020204020204" pitchFamily="34" charset="-122"/>
                <a:cs typeface="+mn-lt"/>
              </a:rPr>
              <a:t> </a:t>
            </a:r>
            <a:r>
              <a:rPr lang="en-US" altLang="zh-CN" sz="1400" dirty="0">
                <a:ea typeface="微软雅黑" panose="020B0503020204020204" pitchFamily="34" charset="-122"/>
                <a:cs typeface="+mn-lt"/>
              </a:rPr>
              <a:t>envelope-dependent terms make the proposed model generate richer basis function set, which further improve the modeling accuracy.</a:t>
            </a:r>
          </a:p>
        </p:txBody>
      </p:sp>
      <p:pic>
        <p:nvPicPr>
          <p:cNvPr id="3" name="图片 2">
            <a:extLst>
              <a:ext uri="{FF2B5EF4-FFF2-40B4-BE49-F238E27FC236}">
                <a16:creationId xmlns:a16="http://schemas.microsoft.com/office/drawing/2014/main" id="{F52EF6D3-8B92-45E7-9CB9-6DEC5DA4FE21}"/>
              </a:ext>
            </a:extLst>
          </p:cNvPr>
          <p:cNvPicPr>
            <a:picLocks noChangeAspect="1"/>
          </p:cNvPicPr>
          <p:nvPr/>
        </p:nvPicPr>
        <p:blipFill>
          <a:blip r:embed="rId5"/>
          <a:stretch>
            <a:fillRect/>
          </a:stretch>
        </p:blipFill>
        <p:spPr>
          <a:xfrm>
            <a:off x="169306" y="2252531"/>
            <a:ext cx="2232248" cy="1865490"/>
          </a:xfrm>
          <a:prstGeom prst="rect">
            <a:avLst/>
          </a:prstGeom>
        </p:spPr>
      </p:pic>
      <p:pic>
        <p:nvPicPr>
          <p:cNvPr id="4" name="图片 3">
            <a:extLst>
              <a:ext uri="{FF2B5EF4-FFF2-40B4-BE49-F238E27FC236}">
                <a16:creationId xmlns:a16="http://schemas.microsoft.com/office/drawing/2014/main" id="{537BC47B-B4F5-42E3-BDC8-A32BC30D710D}"/>
              </a:ext>
            </a:extLst>
          </p:cNvPr>
          <p:cNvPicPr>
            <a:picLocks noChangeAspect="1"/>
          </p:cNvPicPr>
          <p:nvPr/>
        </p:nvPicPr>
        <p:blipFill>
          <a:blip r:embed="rId6"/>
          <a:stretch>
            <a:fillRect/>
          </a:stretch>
        </p:blipFill>
        <p:spPr>
          <a:xfrm>
            <a:off x="2760965" y="2265221"/>
            <a:ext cx="2432262" cy="1878650"/>
          </a:xfrm>
          <a:prstGeom prst="rect">
            <a:avLst/>
          </a:prstGeom>
        </p:spPr>
      </p:pic>
      <p:sp>
        <p:nvSpPr>
          <p:cNvPr id="10" name="文本框 9">
            <a:extLst>
              <a:ext uri="{FF2B5EF4-FFF2-40B4-BE49-F238E27FC236}">
                <a16:creationId xmlns:a16="http://schemas.microsoft.com/office/drawing/2014/main" id="{ECD4C944-EFFB-4AE1-8094-7CBCBB39CF42}"/>
              </a:ext>
            </a:extLst>
          </p:cNvPr>
          <p:cNvSpPr txBox="1"/>
          <p:nvPr/>
        </p:nvSpPr>
        <p:spPr>
          <a:xfrm>
            <a:off x="708087" y="4130711"/>
            <a:ext cx="3759354" cy="369332"/>
          </a:xfrm>
          <a:prstGeom prst="rect">
            <a:avLst/>
          </a:prstGeom>
          <a:noFill/>
        </p:spPr>
        <p:txBody>
          <a:bodyPr wrap="square" rtlCol="0" anchor="t">
            <a:spAutoFit/>
          </a:bodyPr>
          <a:lstStyle/>
          <a:p>
            <a:pPr algn="ctr"/>
            <a:r>
              <a:rPr lang="zh-CN" altLang="en-US" sz="900" dirty="0"/>
              <a:t> </a:t>
            </a:r>
            <a:r>
              <a:rPr lang="en-US" altLang="zh-CN" sz="900" dirty="0"/>
              <a:t>Fig. 4. Characteristics of the transmitter system. (Left) Gain characteristics.</a:t>
            </a:r>
          </a:p>
          <a:p>
            <a:pPr algn="ctr"/>
            <a:r>
              <a:rPr lang="en-US" altLang="zh-CN" sz="900" dirty="0"/>
              <a:t>(Right) Phase characteristics.[3].</a:t>
            </a:r>
          </a:p>
        </p:txBody>
      </p:sp>
      <p:sp>
        <p:nvSpPr>
          <p:cNvPr id="11" name="文本框 10">
            <a:extLst>
              <a:ext uri="{FF2B5EF4-FFF2-40B4-BE49-F238E27FC236}">
                <a16:creationId xmlns:a16="http://schemas.microsoft.com/office/drawing/2014/main" id="{06313385-6A48-4BF4-9AEA-B95A2610D253}"/>
              </a:ext>
            </a:extLst>
          </p:cNvPr>
          <p:cNvSpPr txBox="1"/>
          <p:nvPr/>
        </p:nvSpPr>
        <p:spPr>
          <a:xfrm>
            <a:off x="1941575" y="4587183"/>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[3] D. Wang, M. Aziz, M.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Helaoui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F. M. Ghannouchi, "Augmented Real-Valued Time-Delay Neural Network for Compensation of Distortions and Impairments in Wireless Transmitters,"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Neural Networks and Learning Systems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vol. 30, no. 1, pp. 242-254, Jan. 2019.</a:t>
            </a:r>
          </a:p>
        </p:txBody>
      </p:sp>
      <p:pic>
        <p:nvPicPr>
          <p:cNvPr id="12" name="图片 11">
            <a:extLst>
              <a:ext uri="{FF2B5EF4-FFF2-40B4-BE49-F238E27FC236}">
                <a16:creationId xmlns:a16="http://schemas.microsoft.com/office/drawing/2014/main" id="{27BE9610-8DFA-49A2-A23F-DA84691A85D1}"/>
              </a:ext>
            </a:extLst>
          </p:cNvPr>
          <p:cNvPicPr>
            <a:picLocks noChangeAspect="1"/>
          </p:cNvPicPr>
          <p:nvPr/>
        </p:nvPicPr>
        <p:blipFill>
          <a:blip r:embed="rId7"/>
          <a:stretch>
            <a:fillRect/>
          </a:stretch>
        </p:blipFill>
        <p:spPr>
          <a:xfrm>
            <a:off x="6556658" y="3007023"/>
            <a:ext cx="1321474" cy="1298056"/>
          </a:xfrm>
          <a:prstGeom prst="rect">
            <a:avLst/>
          </a:prstGeom>
        </p:spPr>
      </p:pic>
      <p:sp>
        <p:nvSpPr>
          <p:cNvPr id="13" name="文本框 12">
            <a:extLst>
              <a:ext uri="{FF2B5EF4-FFF2-40B4-BE49-F238E27FC236}">
                <a16:creationId xmlns:a16="http://schemas.microsoft.com/office/drawing/2014/main" id="{D5A874FC-9FB8-43F4-9C55-C80B780E241C}"/>
              </a:ext>
            </a:extLst>
          </p:cNvPr>
          <p:cNvSpPr txBox="1"/>
          <p:nvPr/>
        </p:nvSpPr>
        <p:spPr>
          <a:xfrm>
            <a:off x="5398798" y="4305079"/>
            <a:ext cx="3759354" cy="230832"/>
          </a:xfrm>
          <a:prstGeom prst="rect">
            <a:avLst/>
          </a:prstGeom>
          <a:noFill/>
        </p:spPr>
        <p:txBody>
          <a:bodyPr wrap="square" rtlCol="0" anchor="t">
            <a:spAutoFit/>
          </a:bodyPr>
          <a:lstStyle/>
          <a:p>
            <a:pPr algn="ctr"/>
            <a:r>
              <a:rPr lang="zh-CN" altLang="en-US" sz="900" dirty="0"/>
              <a:t> </a:t>
            </a:r>
            <a:r>
              <a:rPr lang="en-US" altLang="zh-CN" sz="900" dirty="0"/>
              <a:t>Fig. 5. Sigmoid activation of common BP NN.</a:t>
            </a:r>
          </a:p>
        </p:txBody>
      </p:sp>
      <p:sp>
        <p:nvSpPr>
          <p:cNvPr id="14" name="矩形 13">
            <a:extLst>
              <a:ext uri="{FF2B5EF4-FFF2-40B4-BE49-F238E27FC236}">
                <a16:creationId xmlns:a16="http://schemas.microsoft.com/office/drawing/2014/main" id="{1C534640-CF1F-4DD2-A13D-AA4D396A7F55}"/>
              </a:ext>
            </a:extLst>
          </p:cNvPr>
          <p:cNvSpPr/>
          <p:nvPr/>
        </p:nvSpPr>
        <p:spPr>
          <a:xfrm flipH="1">
            <a:off x="7217395" y="887788"/>
            <a:ext cx="216026" cy="16029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箭头连接符 15">
            <a:extLst>
              <a:ext uri="{FF2B5EF4-FFF2-40B4-BE49-F238E27FC236}">
                <a16:creationId xmlns:a16="http://schemas.microsoft.com/office/drawing/2014/main" id="{BB81BBA7-9DCF-4DB9-A51B-4E491404B0D9}"/>
              </a:ext>
            </a:extLst>
          </p:cNvPr>
          <p:cNvCxnSpPr/>
          <p:nvPr/>
        </p:nvCxnSpPr>
        <p:spPr>
          <a:xfrm>
            <a:off x="7325408" y="2490732"/>
            <a:ext cx="108013" cy="51629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8330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F6E34F3A-8355-4F95-AB78-46AB6CAD2510}"/>
              </a:ext>
            </a:extLst>
          </p:cNvPr>
          <p:cNvPicPr>
            <a:picLocks noChangeAspect="1"/>
          </p:cNvPicPr>
          <p:nvPr/>
        </p:nvPicPr>
        <p:blipFill>
          <a:blip r:embed="rId4"/>
          <a:stretch>
            <a:fillRect/>
          </a:stretch>
        </p:blipFill>
        <p:spPr>
          <a:xfrm>
            <a:off x="514550" y="793536"/>
            <a:ext cx="3681427" cy="2082865"/>
          </a:xfrm>
          <a:prstGeom prst="rect">
            <a:avLst/>
          </a:prstGeom>
        </p:spPr>
      </p:pic>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pic>
        <p:nvPicPr>
          <p:cNvPr id="3" name="图片 2">
            <a:extLst>
              <a:ext uri="{FF2B5EF4-FFF2-40B4-BE49-F238E27FC236}">
                <a16:creationId xmlns:a16="http://schemas.microsoft.com/office/drawing/2014/main" id="{E6730C91-5A8B-4255-9C7B-413F672C93D8}"/>
              </a:ext>
            </a:extLst>
          </p:cNvPr>
          <p:cNvPicPr>
            <a:picLocks noChangeAspect="1"/>
          </p:cNvPicPr>
          <p:nvPr/>
        </p:nvPicPr>
        <p:blipFill>
          <a:blip r:embed="rId5"/>
          <a:stretch>
            <a:fillRect/>
          </a:stretch>
        </p:blipFill>
        <p:spPr>
          <a:xfrm>
            <a:off x="4644008" y="935456"/>
            <a:ext cx="1932617" cy="1673814"/>
          </a:xfrm>
          <a:prstGeom prst="rect">
            <a:avLst/>
          </a:prstGeom>
        </p:spPr>
      </p:pic>
      <p:pic>
        <p:nvPicPr>
          <p:cNvPr id="8" name="图片 7">
            <a:extLst>
              <a:ext uri="{FF2B5EF4-FFF2-40B4-BE49-F238E27FC236}">
                <a16:creationId xmlns:a16="http://schemas.microsoft.com/office/drawing/2014/main" id="{6247E5C4-02C4-457C-9970-6F58656E28AB}"/>
              </a:ext>
            </a:extLst>
          </p:cNvPr>
          <p:cNvPicPr>
            <a:picLocks noChangeAspect="1"/>
          </p:cNvPicPr>
          <p:nvPr/>
        </p:nvPicPr>
        <p:blipFill>
          <a:blip r:embed="rId6"/>
          <a:stretch>
            <a:fillRect/>
          </a:stretch>
        </p:blipFill>
        <p:spPr>
          <a:xfrm>
            <a:off x="6750014" y="1524077"/>
            <a:ext cx="2214473" cy="417450"/>
          </a:xfrm>
          <a:prstGeom prst="rect">
            <a:avLst/>
          </a:prstGeom>
        </p:spPr>
      </p:pic>
      <p:sp>
        <p:nvSpPr>
          <p:cNvPr id="9" name="矩形 8">
            <a:extLst>
              <a:ext uri="{FF2B5EF4-FFF2-40B4-BE49-F238E27FC236}">
                <a16:creationId xmlns:a16="http://schemas.microsoft.com/office/drawing/2014/main" id="{1A620D9F-AF5D-46B4-83ED-032ACA6691F8}"/>
              </a:ext>
            </a:extLst>
          </p:cNvPr>
          <p:cNvSpPr/>
          <p:nvPr/>
        </p:nvSpPr>
        <p:spPr>
          <a:xfrm flipH="1">
            <a:off x="2555776" y="915566"/>
            <a:ext cx="288032" cy="183880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0DDC6D5E-610D-45F3-B671-F836FD2B0846}"/>
              </a:ext>
            </a:extLst>
          </p:cNvPr>
          <p:cNvCxnSpPr>
            <a:cxnSpLocks/>
          </p:cNvCxnSpPr>
          <p:nvPr/>
        </p:nvCxnSpPr>
        <p:spPr>
          <a:xfrm flipV="1">
            <a:off x="2843808" y="1772363"/>
            <a:ext cx="1710701" cy="3313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E2A235DA-5B5C-42E9-90B3-D5207FEACDAC}"/>
              </a:ext>
            </a:extLst>
          </p:cNvPr>
          <p:cNvSpPr txBox="1"/>
          <p:nvPr/>
        </p:nvSpPr>
        <p:spPr>
          <a:xfrm>
            <a:off x="316059" y="2860776"/>
            <a:ext cx="3759354" cy="230832"/>
          </a:xfrm>
          <a:prstGeom prst="rect">
            <a:avLst/>
          </a:prstGeom>
          <a:noFill/>
        </p:spPr>
        <p:txBody>
          <a:bodyPr wrap="square" rtlCol="0" anchor="t">
            <a:spAutoFit/>
          </a:bodyPr>
          <a:lstStyle/>
          <a:p>
            <a:pPr algn="ctr"/>
            <a:r>
              <a:rPr lang="zh-CN" altLang="en-US" sz="900" dirty="0"/>
              <a:t> </a:t>
            </a:r>
            <a:r>
              <a:rPr lang="en-US" altLang="zh-CN" sz="900" dirty="0"/>
              <a:t>Fig. 6. The proposed Deep neural network (DNN) model.</a:t>
            </a:r>
          </a:p>
        </p:txBody>
      </p:sp>
      <p:sp>
        <p:nvSpPr>
          <p:cNvPr id="13" name="文本框 12">
            <a:extLst>
              <a:ext uri="{FF2B5EF4-FFF2-40B4-BE49-F238E27FC236}">
                <a16:creationId xmlns:a16="http://schemas.microsoft.com/office/drawing/2014/main" id="{46E0E597-4019-4CE3-9519-DA6919B02B5B}"/>
              </a:ext>
            </a:extLst>
          </p:cNvPr>
          <p:cNvSpPr txBox="1"/>
          <p:nvPr/>
        </p:nvSpPr>
        <p:spPr>
          <a:xfrm>
            <a:off x="4932040" y="2629944"/>
            <a:ext cx="4032447" cy="369332"/>
          </a:xfrm>
          <a:prstGeom prst="rect">
            <a:avLst/>
          </a:prstGeom>
          <a:noFill/>
        </p:spPr>
        <p:txBody>
          <a:bodyPr wrap="square" rtlCol="0" anchor="t">
            <a:spAutoFit/>
          </a:bodyPr>
          <a:lstStyle/>
          <a:p>
            <a:pPr algn="ctr"/>
            <a:r>
              <a:rPr lang="zh-CN" altLang="en-US" sz="900" dirty="0"/>
              <a:t> </a:t>
            </a:r>
            <a:r>
              <a:rPr lang="en-US" altLang="zh-CN" sz="900" dirty="0"/>
              <a:t>Fig. 7. The activations of neural networks (left) and the expression of ELU in the paper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481" y="3198012"/>
            <a:ext cx="4552222" cy="1169551"/>
          </a:xfrm>
          <a:prstGeom prst="rect">
            <a:avLst/>
          </a:prstGeom>
          <a:noFill/>
        </p:spPr>
        <p:txBody>
          <a:bodyPr wrap="square" rtlCol="0">
            <a:spAutoFit/>
          </a:bodyPr>
          <a:lstStyle/>
          <a:p>
            <a:r>
              <a:rPr lang="en-US" altLang="zh-CN" sz="1400" dirty="0">
                <a:ea typeface="微软雅黑" panose="020B0503020204020204" pitchFamily="34" charset="-122"/>
                <a:cs typeface="+mn-lt"/>
              </a:rPr>
              <a:t>Fig. 6 indicates the structure of the proposed deep neural network of DPD, which is based on the ARVTDNN structure. The proposed DNN adopts 9 hidden layers where each contains 10 neurons and </a:t>
            </a:r>
            <a:r>
              <a:rPr lang="en-US" altLang="zh-CN" sz="1400" dirty="0"/>
              <a:t>delay tap (m) and nonlinear order (k) are set to 2 and 4, respectively.</a:t>
            </a:r>
            <a:endParaRPr lang="en-US" altLang="zh-CN" sz="1400" dirty="0">
              <a:ea typeface="微软雅黑" panose="020B0503020204020204" pitchFamily="34" charset="-122"/>
              <a:cs typeface="+mn-lt"/>
            </a:endParaRPr>
          </a:p>
        </p:txBody>
      </p:sp>
      <p:sp>
        <p:nvSpPr>
          <p:cNvPr id="15" name="文本框 14">
            <a:extLst>
              <a:ext uri="{FF2B5EF4-FFF2-40B4-BE49-F238E27FC236}">
                <a16:creationId xmlns:a16="http://schemas.microsoft.com/office/drawing/2014/main" id="{CDB89128-A782-4282-B61E-65D5D5F59485}"/>
              </a:ext>
            </a:extLst>
          </p:cNvPr>
          <p:cNvSpPr txBox="1"/>
          <p:nvPr/>
        </p:nvSpPr>
        <p:spPr>
          <a:xfrm>
            <a:off x="4682807" y="3198011"/>
            <a:ext cx="4461193" cy="1169551"/>
          </a:xfrm>
          <a:prstGeom prst="rect">
            <a:avLst/>
          </a:prstGeom>
          <a:noFill/>
        </p:spPr>
        <p:txBody>
          <a:bodyPr wrap="square" rtlCol="0">
            <a:spAutoFit/>
          </a:bodyPr>
          <a:lstStyle/>
          <a:p>
            <a:r>
              <a:rPr lang="en-US" altLang="zh-CN" sz="1400" dirty="0">
                <a:ea typeface="微软雅黑" panose="020B0503020204020204" pitchFamily="34" charset="-122"/>
                <a:cs typeface="+mn-lt"/>
              </a:rPr>
              <a:t>To speed up the convergence of DNN and enhance the modeling accuracy, we utilize </a:t>
            </a:r>
            <a:r>
              <a:rPr lang="en-US" altLang="zh-CN" sz="1400" dirty="0"/>
              <a:t>exponential linear unit (ELU) instead of Sigmoid/</a:t>
            </a:r>
            <a:r>
              <a:rPr lang="en-US" altLang="zh-CN" sz="1400" dirty="0" err="1"/>
              <a:t>ReLU</a:t>
            </a:r>
            <a:r>
              <a:rPr lang="en-US" altLang="zh-CN" sz="1400" dirty="0">
                <a:ea typeface="微软雅黑" panose="020B0503020204020204" pitchFamily="34" charset="-122"/>
                <a:cs typeface="+mn-lt"/>
              </a:rPr>
              <a:t> in this paper, which </a:t>
            </a:r>
            <a:r>
              <a:rPr lang="en-US" altLang="zh-CN" sz="1400" dirty="0"/>
              <a:t>can avoid the gradient vanishing problem and </a:t>
            </a:r>
            <a:r>
              <a:rPr lang="en-US" altLang="zh-CN" sz="1400" dirty="0" err="1"/>
              <a:t>ReLU</a:t>
            </a:r>
            <a:r>
              <a:rPr lang="en-US" altLang="zh-CN" sz="1400" dirty="0"/>
              <a:t> inactive problem. [4][5] </a:t>
            </a:r>
            <a:endParaRPr lang="en-US" altLang="zh-CN" sz="1400" dirty="0">
              <a:ea typeface="微软雅黑" panose="020B0503020204020204" pitchFamily="34" charset="-122"/>
              <a:cs typeface="+mn-lt"/>
            </a:endParaRPr>
          </a:p>
        </p:txBody>
      </p:sp>
      <p:sp>
        <p:nvSpPr>
          <p:cNvPr id="17" name="文本框 16">
            <a:extLst>
              <a:ext uri="{FF2B5EF4-FFF2-40B4-BE49-F238E27FC236}">
                <a16:creationId xmlns:a16="http://schemas.microsoft.com/office/drawing/2014/main" id="{DF690CD8-249B-49F2-8643-78806ED0EBF5}"/>
              </a:ext>
            </a:extLst>
          </p:cNvPr>
          <p:cNvSpPr txBox="1"/>
          <p:nvPr/>
        </p:nvSpPr>
        <p:spPr>
          <a:xfrm>
            <a:off x="1910471" y="4485189"/>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2. The proposed DPD</a:t>
            </a:r>
            <a:endParaRPr lang="zh-CN" altLang="en-US" dirty="0">
              <a:sym typeface="+mn-ea"/>
            </a:endParaRPr>
          </a:p>
        </p:txBody>
      </p:sp>
      <p:sp>
        <p:nvSpPr>
          <p:cNvPr id="12" name="文本框 11">
            <a:extLst>
              <a:ext uri="{FF2B5EF4-FFF2-40B4-BE49-F238E27FC236}">
                <a16:creationId xmlns:a16="http://schemas.microsoft.com/office/drawing/2014/main" id="{E2A235DA-5B5C-42E9-90B3-D5207FEACDAC}"/>
              </a:ext>
            </a:extLst>
          </p:cNvPr>
          <p:cNvSpPr txBox="1"/>
          <p:nvPr/>
        </p:nvSpPr>
        <p:spPr>
          <a:xfrm>
            <a:off x="0" y="2353219"/>
            <a:ext cx="4461193" cy="230832"/>
          </a:xfrm>
          <a:prstGeom prst="rect">
            <a:avLst/>
          </a:prstGeom>
          <a:noFill/>
        </p:spPr>
        <p:txBody>
          <a:bodyPr wrap="square" rtlCol="0" anchor="t">
            <a:spAutoFit/>
          </a:bodyPr>
          <a:lstStyle/>
          <a:p>
            <a:pPr algn="ctr"/>
            <a:r>
              <a:rPr lang="zh-CN" altLang="en-US" sz="900" dirty="0"/>
              <a:t> </a:t>
            </a:r>
            <a:r>
              <a:rPr lang="en-US" altLang="zh-CN" sz="900" dirty="0"/>
              <a:t>Fig. 8. The activation of neural network. Sigmoid (Left), </a:t>
            </a:r>
            <a:r>
              <a:rPr lang="en-US" altLang="zh-CN" sz="900" dirty="0" err="1"/>
              <a:t>ReLU</a:t>
            </a:r>
            <a:r>
              <a:rPr lang="en-US" altLang="zh-CN" sz="900" dirty="0"/>
              <a:t> (Middle) and ELU (Right).</a:t>
            </a:r>
          </a:p>
        </p:txBody>
      </p:sp>
      <p:sp>
        <p:nvSpPr>
          <p:cNvPr id="14" name="文本框 13">
            <a:extLst>
              <a:ext uri="{FF2B5EF4-FFF2-40B4-BE49-F238E27FC236}">
                <a16:creationId xmlns:a16="http://schemas.microsoft.com/office/drawing/2014/main" id="{8CD8ACCF-B285-4AEE-8A9B-CD98C5787909}"/>
              </a:ext>
            </a:extLst>
          </p:cNvPr>
          <p:cNvSpPr txBox="1"/>
          <p:nvPr/>
        </p:nvSpPr>
        <p:spPr>
          <a:xfrm>
            <a:off x="5878739" y="835660"/>
            <a:ext cx="3265261" cy="1384995"/>
          </a:xfrm>
          <a:prstGeom prst="rect">
            <a:avLst/>
          </a:prstGeom>
          <a:noFill/>
        </p:spPr>
        <p:txBody>
          <a:bodyPr wrap="square" rtlCol="0">
            <a:spAutoFit/>
          </a:bodyPr>
          <a:lstStyle/>
          <a:p>
            <a:r>
              <a:rPr lang="en-US" altLang="zh-CN" sz="1400" dirty="0">
                <a:ea typeface="微软雅黑" panose="020B0503020204020204" pitchFamily="34" charset="-122"/>
                <a:cs typeface="+mn-lt"/>
              </a:rPr>
              <a:t>The derivative of activation is important for the convergence speed and accuracy of backpropagation (BP) algorithm.</a:t>
            </a:r>
          </a:p>
          <a:p>
            <a:r>
              <a:rPr lang="en-US" altLang="zh-CN" sz="1400" dirty="0">
                <a:ea typeface="微软雅黑" panose="020B0503020204020204" pitchFamily="34" charset="-122"/>
                <a:cs typeface="+mn-lt"/>
              </a:rPr>
              <a:t>Some problems can be avoided by using ELU in deep neural network back-propagation process.</a:t>
            </a:r>
            <a:r>
              <a:rPr lang="en-US" altLang="zh-CN" sz="1400" dirty="0"/>
              <a:t>[4][5] </a:t>
            </a:r>
            <a:endParaRPr lang="en-US" altLang="zh-CN" sz="1400" dirty="0">
              <a:ea typeface="微软雅黑" panose="020B0503020204020204" pitchFamily="34" charset="-122"/>
              <a:cs typeface="+mn-lt"/>
            </a:endParaRPr>
          </a:p>
        </p:txBody>
      </p:sp>
      <p:pic>
        <p:nvPicPr>
          <p:cNvPr id="4" name="图片 3">
            <a:extLst>
              <a:ext uri="{FF2B5EF4-FFF2-40B4-BE49-F238E27FC236}">
                <a16:creationId xmlns:a16="http://schemas.microsoft.com/office/drawing/2014/main" id="{CA289501-F7B0-4D9F-8A1A-B2626FE4F7DA}"/>
              </a:ext>
            </a:extLst>
          </p:cNvPr>
          <p:cNvPicPr>
            <a:picLocks noChangeAspect="1"/>
          </p:cNvPicPr>
          <p:nvPr/>
        </p:nvPicPr>
        <p:blipFill>
          <a:blip r:embed="rId4"/>
          <a:stretch>
            <a:fillRect/>
          </a:stretch>
        </p:blipFill>
        <p:spPr>
          <a:xfrm>
            <a:off x="107504" y="891954"/>
            <a:ext cx="1816267" cy="1454657"/>
          </a:xfrm>
          <a:prstGeom prst="rect">
            <a:avLst/>
          </a:prstGeom>
        </p:spPr>
      </p:pic>
      <p:pic>
        <p:nvPicPr>
          <p:cNvPr id="7" name="图片 6">
            <a:extLst>
              <a:ext uri="{FF2B5EF4-FFF2-40B4-BE49-F238E27FC236}">
                <a16:creationId xmlns:a16="http://schemas.microsoft.com/office/drawing/2014/main" id="{E122CE5E-10E7-4030-8C58-897BD4DA07CE}"/>
              </a:ext>
            </a:extLst>
          </p:cNvPr>
          <p:cNvPicPr>
            <a:picLocks noChangeAspect="1"/>
          </p:cNvPicPr>
          <p:nvPr/>
        </p:nvPicPr>
        <p:blipFill>
          <a:blip r:embed="rId5"/>
          <a:stretch>
            <a:fillRect/>
          </a:stretch>
        </p:blipFill>
        <p:spPr>
          <a:xfrm>
            <a:off x="2030910" y="952808"/>
            <a:ext cx="1810796" cy="1332947"/>
          </a:xfrm>
          <a:prstGeom prst="rect">
            <a:avLst/>
          </a:prstGeom>
        </p:spPr>
      </p:pic>
      <p:pic>
        <p:nvPicPr>
          <p:cNvPr id="11" name="图片 10">
            <a:extLst>
              <a:ext uri="{FF2B5EF4-FFF2-40B4-BE49-F238E27FC236}">
                <a16:creationId xmlns:a16="http://schemas.microsoft.com/office/drawing/2014/main" id="{4A9BFC39-7AB2-4556-A683-949E376BC11A}"/>
              </a:ext>
            </a:extLst>
          </p:cNvPr>
          <p:cNvPicPr>
            <a:picLocks noChangeAspect="1"/>
          </p:cNvPicPr>
          <p:nvPr/>
        </p:nvPicPr>
        <p:blipFill>
          <a:blip r:embed="rId6"/>
          <a:stretch>
            <a:fillRect/>
          </a:stretch>
        </p:blipFill>
        <p:spPr>
          <a:xfrm>
            <a:off x="3900996" y="828850"/>
            <a:ext cx="1929893" cy="1507207"/>
          </a:xfrm>
          <a:prstGeom prst="rect">
            <a:avLst/>
          </a:prstGeom>
        </p:spPr>
      </p:pic>
      <p:pic>
        <p:nvPicPr>
          <p:cNvPr id="17" name="图片 16">
            <a:extLst>
              <a:ext uri="{FF2B5EF4-FFF2-40B4-BE49-F238E27FC236}">
                <a16:creationId xmlns:a16="http://schemas.microsoft.com/office/drawing/2014/main" id="{1725F129-ED6D-4C73-B8F0-51806F7504DD}"/>
              </a:ext>
            </a:extLst>
          </p:cNvPr>
          <p:cNvPicPr>
            <a:picLocks noChangeAspect="1"/>
          </p:cNvPicPr>
          <p:nvPr/>
        </p:nvPicPr>
        <p:blipFill rotWithShape="1">
          <a:blip r:embed="rId7"/>
          <a:srcRect l="884"/>
          <a:stretch/>
        </p:blipFill>
        <p:spPr>
          <a:xfrm>
            <a:off x="221613" y="2651515"/>
            <a:ext cx="4143255" cy="1656313"/>
          </a:xfrm>
          <a:prstGeom prst="rect">
            <a:avLst/>
          </a:prstGeom>
        </p:spPr>
      </p:pic>
      <p:sp>
        <p:nvSpPr>
          <p:cNvPr id="20" name="文本框 19">
            <a:extLst>
              <a:ext uri="{FF2B5EF4-FFF2-40B4-BE49-F238E27FC236}">
                <a16:creationId xmlns:a16="http://schemas.microsoft.com/office/drawing/2014/main" id="{871E3591-043D-4491-858A-793AAB1618B9}"/>
              </a:ext>
            </a:extLst>
          </p:cNvPr>
          <p:cNvSpPr txBox="1"/>
          <p:nvPr/>
        </p:nvSpPr>
        <p:spPr>
          <a:xfrm>
            <a:off x="110807" y="4251546"/>
            <a:ext cx="4461193" cy="230832"/>
          </a:xfrm>
          <a:prstGeom prst="rect">
            <a:avLst/>
          </a:prstGeom>
          <a:noFill/>
        </p:spPr>
        <p:txBody>
          <a:bodyPr wrap="square" rtlCol="0" anchor="t">
            <a:spAutoFit/>
          </a:bodyPr>
          <a:lstStyle/>
          <a:p>
            <a:pPr algn="ctr"/>
            <a:r>
              <a:rPr lang="zh-CN" altLang="en-US" sz="900" dirty="0"/>
              <a:t> </a:t>
            </a:r>
            <a:r>
              <a:rPr lang="en-US" altLang="zh-CN" sz="900" dirty="0"/>
              <a:t>Fig. 9. Simple representation of gradient descent algorithm in backpropagation process.</a:t>
            </a:r>
          </a:p>
        </p:txBody>
      </p:sp>
      <p:sp>
        <p:nvSpPr>
          <p:cNvPr id="23" name="文本框 22">
            <a:extLst>
              <a:ext uri="{FF2B5EF4-FFF2-40B4-BE49-F238E27FC236}">
                <a16:creationId xmlns:a16="http://schemas.microsoft.com/office/drawing/2014/main" id="{2A5279E3-A76F-48CF-B034-2E0232F7CDD6}"/>
              </a:ext>
            </a:extLst>
          </p:cNvPr>
          <p:cNvSpPr txBox="1"/>
          <p:nvPr/>
        </p:nvSpPr>
        <p:spPr>
          <a:xfrm>
            <a:off x="1931206" y="4518291"/>
            <a:ext cx="7236297" cy="4770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[4] R.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Hongyo</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Y.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Egashira</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K. Yamaguchi, "Deep Neural Network Based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Predistorter</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with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Activation for Doherty Power Amplifiers,"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2018 Asia-Pacific Microwave Conference (APMC)</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Kyoto, Japan, 2018, pp. 959-961.</a:t>
            </a:r>
          </a:p>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[5] Lu, Lu, et al. "Dying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relu</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and initialization: Theory and numerical examples." </a:t>
            </a:r>
            <a:r>
              <a:rPr lang="en-US" altLang="zh-CN" sz="800" i="1" dirty="0" err="1">
                <a:effectLst/>
                <a:latin typeface="Times New Roman" panose="02020603050405020304" pitchFamily="18" charset="0"/>
                <a:ea typeface="宋体" panose="02010600030101010101" pitchFamily="2" charset="-122"/>
                <a:cs typeface="Times New Roman" panose="02020603050405020304" pitchFamily="18" charset="0"/>
              </a:rPr>
              <a:t>arXiv</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 preprint arXiv:1903.06733 </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(2019).</a:t>
            </a:r>
          </a:p>
        </p:txBody>
      </p:sp>
      <p:pic>
        <p:nvPicPr>
          <p:cNvPr id="24" name="图片 23">
            <a:extLst>
              <a:ext uri="{FF2B5EF4-FFF2-40B4-BE49-F238E27FC236}">
                <a16:creationId xmlns:a16="http://schemas.microsoft.com/office/drawing/2014/main" id="{E9F02DA5-2382-4830-88C4-7515CA29CB0B}"/>
              </a:ext>
            </a:extLst>
          </p:cNvPr>
          <p:cNvPicPr>
            <a:picLocks noChangeAspect="1"/>
          </p:cNvPicPr>
          <p:nvPr/>
        </p:nvPicPr>
        <p:blipFill>
          <a:blip r:embed="rId8"/>
          <a:stretch>
            <a:fillRect/>
          </a:stretch>
        </p:blipFill>
        <p:spPr>
          <a:xfrm>
            <a:off x="5220072" y="2346611"/>
            <a:ext cx="3384376" cy="1763580"/>
          </a:xfrm>
          <a:prstGeom prst="rect">
            <a:avLst/>
          </a:prstGeom>
        </p:spPr>
      </p:pic>
      <p:sp>
        <p:nvSpPr>
          <p:cNvPr id="25" name="文本框 24">
            <a:extLst>
              <a:ext uri="{FF2B5EF4-FFF2-40B4-BE49-F238E27FC236}">
                <a16:creationId xmlns:a16="http://schemas.microsoft.com/office/drawing/2014/main" id="{296393DB-4E35-4419-8ACB-D4F760498351}"/>
              </a:ext>
            </a:extLst>
          </p:cNvPr>
          <p:cNvSpPr txBox="1"/>
          <p:nvPr/>
        </p:nvSpPr>
        <p:spPr>
          <a:xfrm>
            <a:off x="4484493" y="4251546"/>
            <a:ext cx="4691829" cy="230832"/>
          </a:xfrm>
          <a:prstGeom prst="rect">
            <a:avLst/>
          </a:prstGeom>
          <a:noFill/>
        </p:spPr>
        <p:txBody>
          <a:bodyPr wrap="square" rtlCol="0" anchor="t">
            <a:spAutoFit/>
          </a:bodyPr>
          <a:lstStyle/>
          <a:p>
            <a:pPr algn="ctr"/>
            <a:r>
              <a:rPr lang="zh-CN" altLang="en-US" sz="900" dirty="0"/>
              <a:t> </a:t>
            </a:r>
            <a:r>
              <a:rPr lang="en-US" altLang="zh-CN" sz="900" dirty="0"/>
              <a:t>Fig. 10. Negative-valued I/Q samples cause parts of neuron inactive in backpropagation process .</a:t>
            </a:r>
          </a:p>
        </p:txBody>
      </p:sp>
      <p:sp>
        <p:nvSpPr>
          <p:cNvPr id="19" name="箭头: 左 18">
            <a:extLst>
              <a:ext uri="{FF2B5EF4-FFF2-40B4-BE49-F238E27FC236}">
                <a16:creationId xmlns:a16="http://schemas.microsoft.com/office/drawing/2014/main" id="{F6928AD9-3016-4D0C-AF35-0CC510B5B227}"/>
              </a:ext>
            </a:extLst>
          </p:cNvPr>
          <p:cNvSpPr/>
          <p:nvPr/>
        </p:nvSpPr>
        <p:spPr>
          <a:xfrm>
            <a:off x="5940152" y="3731606"/>
            <a:ext cx="2232248" cy="136288"/>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2291943-D0E1-47B3-A49C-9B369DFD3A14}"/>
              </a:ext>
            </a:extLst>
          </p:cNvPr>
          <p:cNvSpPr txBox="1"/>
          <p:nvPr/>
        </p:nvSpPr>
        <p:spPr>
          <a:xfrm>
            <a:off x="8233050" y="3668945"/>
            <a:ext cx="934453" cy="261610"/>
          </a:xfrm>
          <a:prstGeom prst="rect">
            <a:avLst/>
          </a:prstGeom>
          <a:noFill/>
        </p:spPr>
        <p:txBody>
          <a:bodyPr wrap="square">
            <a:spAutoFit/>
          </a:bodyPr>
          <a:lstStyle/>
          <a:p>
            <a:r>
              <a:rPr lang="en-US" altLang="zh-CN" sz="11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BP process</a:t>
            </a:r>
            <a:endParaRPr lang="zh-CN" altLang="en-US" sz="1600" b="1" dirty="0">
              <a:solidFill>
                <a:srgbClr val="FF0000"/>
              </a:solidFill>
              <a:latin typeface="Times New Roman" panose="02020603050405020304" pitchFamily="18" charset="0"/>
              <a:cs typeface="Times New Roman" panose="02020603050405020304" pitchFamily="18" charset="0"/>
            </a:endParaRPr>
          </a:p>
        </p:txBody>
      </p:sp>
      <p:cxnSp>
        <p:nvCxnSpPr>
          <p:cNvPr id="29" name="直接连接符 28">
            <a:extLst>
              <a:ext uri="{FF2B5EF4-FFF2-40B4-BE49-F238E27FC236}">
                <a16:creationId xmlns:a16="http://schemas.microsoft.com/office/drawing/2014/main" id="{5E55B307-2148-4FB0-A1A4-A9F02E843A6E}"/>
              </a:ext>
            </a:extLst>
          </p:cNvPr>
          <p:cNvCxnSpPr/>
          <p:nvPr/>
        </p:nvCxnSpPr>
        <p:spPr>
          <a:xfrm>
            <a:off x="6660232" y="2468635"/>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142AFB0-A501-45B0-B277-74C05AD28BB8}"/>
              </a:ext>
            </a:extLst>
          </p:cNvPr>
          <p:cNvCxnSpPr/>
          <p:nvPr/>
        </p:nvCxnSpPr>
        <p:spPr>
          <a:xfrm>
            <a:off x="6670833" y="3883236"/>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D7EF4E3E-90AC-4809-9439-C57D774331CF}"/>
              </a:ext>
            </a:extLst>
          </p:cNvPr>
          <p:cNvCxnSpPr/>
          <p:nvPr/>
        </p:nvCxnSpPr>
        <p:spPr>
          <a:xfrm>
            <a:off x="6660232"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B359F39-2781-4040-B904-163DB41DE3B3}"/>
              </a:ext>
            </a:extLst>
          </p:cNvPr>
          <p:cNvCxnSpPr/>
          <p:nvPr/>
        </p:nvCxnSpPr>
        <p:spPr>
          <a:xfrm>
            <a:off x="7341194" y="39038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0B3A4D1E-A038-44D0-BC74-94A7E131408D}"/>
              </a:ext>
            </a:extLst>
          </p:cNvPr>
          <p:cNvCxnSpPr/>
          <p:nvPr/>
        </p:nvCxnSpPr>
        <p:spPr>
          <a:xfrm>
            <a:off x="7056276" y="280300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603C4000-5596-422D-8B2D-24F11DCFC67E}"/>
              </a:ext>
            </a:extLst>
          </p:cNvPr>
          <p:cNvCxnSpPr/>
          <p:nvPr/>
        </p:nvCxnSpPr>
        <p:spPr>
          <a:xfrm>
            <a:off x="7339657" y="3130047"/>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B909722C-B853-4BBA-8181-0B17FE7A970D}"/>
              </a:ext>
            </a:extLst>
          </p:cNvPr>
          <p:cNvCxnSpPr/>
          <p:nvPr/>
        </p:nvCxnSpPr>
        <p:spPr>
          <a:xfrm>
            <a:off x="6323046" y="2800062"/>
            <a:ext cx="170175" cy="1154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9BB4C3B8-BC4A-4D35-830C-1F4762B8C696}"/>
              </a:ext>
            </a:extLst>
          </p:cNvPr>
          <p:cNvSpPr/>
          <p:nvPr/>
        </p:nvSpPr>
        <p:spPr>
          <a:xfrm>
            <a:off x="1403648" y="1995686"/>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0D9B37D0-331B-41B7-A160-5A4BED185327}"/>
              </a:ext>
            </a:extLst>
          </p:cNvPr>
          <p:cNvSpPr/>
          <p:nvPr/>
        </p:nvSpPr>
        <p:spPr>
          <a:xfrm>
            <a:off x="221613" y="199568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3D751104-8D3A-4A81-8B32-5A73703D6C68}"/>
              </a:ext>
            </a:extLst>
          </p:cNvPr>
          <p:cNvSpPr/>
          <p:nvPr/>
        </p:nvSpPr>
        <p:spPr>
          <a:xfrm>
            <a:off x="2198838" y="2048695"/>
            <a:ext cx="520123" cy="18298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B33A76AD-F196-413D-B9B7-3089A3653C6B}"/>
              </a:ext>
            </a:extLst>
          </p:cNvPr>
          <p:cNvSpPr/>
          <p:nvPr/>
        </p:nvSpPr>
        <p:spPr>
          <a:xfrm>
            <a:off x="918031" y="1720619"/>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44" name="椭圆 43">
            <a:extLst>
              <a:ext uri="{FF2B5EF4-FFF2-40B4-BE49-F238E27FC236}">
                <a16:creationId xmlns:a16="http://schemas.microsoft.com/office/drawing/2014/main" id="{5DCCE93F-CDD2-41CE-9899-DB1337F904E1}"/>
              </a:ext>
            </a:extLst>
          </p:cNvPr>
          <p:cNvSpPr/>
          <p:nvPr/>
        </p:nvSpPr>
        <p:spPr>
          <a:xfrm>
            <a:off x="3203848" y="1361385"/>
            <a:ext cx="288032" cy="304255"/>
          </a:xfrm>
          <a:prstGeom prst="ellipse">
            <a:avLst/>
          </a:prstGeom>
          <a:noFill/>
          <a:ln w="127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cxnSp>
        <p:nvCxnSpPr>
          <p:cNvPr id="40" name="直接箭头连接符 39">
            <a:extLst>
              <a:ext uri="{FF2B5EF4-FFF2-40B4-BE49-F238E27FC236}">
                <a16:creationId xmlns:a16="http://schemas.microsoft.com/office/drawing/2014/main" id="{B7070FA3-2695-43E7-AF94-AD4545A85240}"/>
              </a:ext>
            </a:extLst>
          </p:cNvPr>
          <p:cNvCxnSpPr/>
          <p:nvPr/>
        </p:nvCxnSpPr>
        <p:spPr>
          <a:xfrm flipV="1">
            <a:off x="1115616" y="1513512"/>
            <a:ext cx="216024" cy="20710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D59DEE3E-BFBF-4E61-9694-2814A8614C58}"/>
              </a:ext>
            </a:extLst>
          </p:cNvPr>
          <p:cNvCxnSpPr>
            <a:cxnSpLocks/>
          </p:cNvCxnSpPr>
          <p:nvPr/>
        </p:nvCxnSpPr>
        <p:spPr>
          <a:xfrm flipH="1" flipV="1">
            <a:off x="1379490" y="1528157"/>
            <a:ext cx="284220" cy="4609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0" name="文本框 49">
            <a:extLst>
              <a:ext uri="{FF2B5EF4-FFF2-40B4-BE49-F238E27FC236}">
                <a16:creationId xmlns:a16="http://schemas.microsoft.com/office/drawing/2014/main" id="{F46C2A29-9C0F-49D3-8438-D43FDF772D29}"/>
              </a:ext>
            </a:extLst>
          </p:cNvPr>
          <p:cNvSpPr txBox="1"/>
          <p:nvPr/>
        </p:nvSpPr>
        <p:spPr>
          <a:xfrm>
            <a:off x="894972" y="1315237"/>
            <a:ext cx="934453"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Small gradient</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1" name="直接箭头连接符 50">
            <a:extLst>
              <a:ext uri="{FF2B5EF4-FFF2-40B4-BE49-F238E27FC236}">
                <a16:creationId xmlns:a16="http://schemas.microsoft.com/office/drawing/2014/main" id="{EE4D3E8B-3B93-4ABC-9570-68FD879B12C0}"/>
              </a:ext>
            </a:extLst>
          </p:cNvPr>
          <p:cNvCxnSpPr>
            <a:cxnSpLocks/>
          </p:cNvCxnSpPr>
          <p:nvPr/>
        </p:nvCxnSpPr>
        <p:spPr>
          <a:xfrm flipV="1">
            <a:off x="2458899" y="1665640"/>
            <a:ext cx="0" cy="3744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297929E7-929D-4F5A-85E4-F0712F345E5A}"/>
              </a:ext>
            </a:extLst>
          </p:cNvPr>
          <p:cNvSpPr txBox="1"/>
          <p:nvPr/>
        </p:nvSpPr>
        <p:spPr>
          <a:xfrm>
            <a:off x="2050069" y="1479652"/>
            <a:ext cx="934453" cy="230832"/>
          </a:xfrm>
          <a:prstGeom prst="rect">
            <a:avLst/>
          </a:prstGeom>
          <a:noFill/>
        </p:spPr>
        <p:txBody>
          <a:bodyPr wrap="square">
            <a:spAutoFit/>
          </a:bodyPr>
          <a:lstStyle/>
          <a:p>
            <a:r>
              <a:rPr lang="en-US" altLang="zh-CN" sz="9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Zero gradient</a:t>
            </a:r>
            <a:endParaRPr lang="zh-CN" altLang="en-US" sz="1100" b="1" dirty="0">
              <a:solidFill>
                <a:srgbClr val="FF0000"/>
              </a:solidFill>
              <a:latin typeface="Times New Roman" panose="02020603050405020304" pitchFamily="18" charset="0"/>
              <a:cs typeface="Times New Roman" panose="02020603050405020304" pitchFamily="18" charset="0"/>
            </a:endParaRPr>
          </a:p>
        </p:txBody>
      </p:sp>
      <p:cxnSp>
        <p:nvCxnSpPr>
          <p:cNvPr id="52" name="直接箭头连接符 51">
            <a:extLst>
              <a:ext uri="{FF2B5EF4-FFF2-40B4-BE49-F238E27FC236}">
                <a16:creationId xmlns:a16="http://schemas.microsoft.com/office/drawing/2014/main" id="{42C4FCEC-9080-4631-BDA4-FE999A5D9508}"/>
              </a:ext>
            </a:extLst>
          </p:cNvPr>
          <p:cNvCxnSpPr>
            <a:cxnSpLocks/>
            <a:stCxn id="44" idx="3"/>
          </p:cNvCxnSpPr>
          <p:nvPr/>
        </p:nvCxnSpPr>
        <p:spPr>
          <a:xfrm flipH="1">
            <a:off x="2778975" y="1621083"/>
            <a:ext cx="467054" cy="1030432"/>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7A51B9D0-8BC8-4CA9-9C74-C8B557AF8B9F}"/>
              </a:ext>
            </a:extLst>
          </p:cNvPr>
          <p:cNvSpPr txBox="1"/>
          <p:nvPr/>
        </p:nvSpPr>
        <p:spPr>
          <a:xfrm>
            <a:off x="1829425" y="2601213"/>
            <a:ext cx="2193768" cy="230832"/>
          </a:xfrm>
          <a:prstGeom prst="rect">
            <a:avLst/>
          </a:prstGeom>
          <a:noFill/>
        </p:spPr>
        <p:txBody>
          <a:bodyPr wrap="square">
            <a:spAutoFit/>
          </a:bodyPr>
          <a:lstStyle/>
          <a:p>
            <a:r>
              <a:rPr lang="en-US" altLang="zh-CN" sz="900" b="1" dirty="0">
                <a:solidFill>
                  <a:srgbClr val="00B050"/>
                </a:solidFill>
                <a:latin typeface="Times New Roman" panose="02020603050405020304" pitchFamily="18" charset="0"/>
                <a:ea typeface="微软雅黑" panose="020B0503020204020204" pitchFamily="34" charset="-122"/>
                <a:cs typeface="Times New Roman" panose="02020603050405020304" pitchFamily="18" charset="0"/>
              </a:rPr>
              <a:t>Speed up the gradient descent algorithm. </a:t>
            </a:r>
            <a:endParaRPr lang="zh-CN" altLang="en-US" sz="1100" b="1"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2043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3" name="矩形: 圆角 2">
            <a:extLst>
              <a:ext uri="{FF2B5EF4-FFF2-40B4-BE49-F238E27FC236}">
                <a16:creationId xmlns:a16="http://schemas.microsoft.com/office/drawing/2014/main" id="{B7D7B882-1600-4084-9768-32AB9AD0F190}"/>
              </a:ext>
            </a:extLst>
          </p:cNvPr>
          <p:cNvSpPr/>
          <p:nvPr/>
        </p:nvSpPr>
        <p:spPr>
          <a:xfrm>
            <a:off x="1115616" y="804333"/>
            <a:ext cx="3096344"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476963" y="2639337"/>
            <a:ext cx="4691829" cy="230832"/>
          </a:xfrm>
          <a:prstGeom prst="rect">
            <a:avLst/>
          </a:prstGeom>
          <a:noFill/>
        </p:spPr>
        <p:txBody>
          <a:bodyPr wrap="square" rtlCol="0" anchor="t">
            <a:spAutoFit/>
          </a:bodyPr>
          <a:lstStyle/>
          <a:p>
            <a:pPr algn="ctr"/>
            <a:r>
              <a:rPr lang="zh-CN" altLang="en-US" sz="900" dirty="0"/>
              <a:t> </a:t>
            </a:r>
            <a:r>
              <a:rPr lang="en-US" altLang="zh-CN" sz="900" dirty="0"/>
              <a:t>Fig. 11. The SLCG PA used in the experiment.</a:t>
            </a:r>
          </a:p>
        </p:txBody>
      </p:sp>
      <p:pic>
        <p:nvPicPr>
          <p:cNvPr id="4" name="图片 3">
            <a:extLst>
              <a:ext uri="{FF2B5EF4-FFF2-40B4-BE49-F238E27FC236}">
                <a16:creationId xmlns:a16="http://schemas.microsoft.com/office/drawing/2014/main" id="{41D93715-4EEB-41D7-93C7-1402EE558994}"/>
              </a:ext>
            </a:extLst>
          </p:cNvPr>
          <p:cNvPicPr>
            <a:picLocks noChangeAspect="1"/>
          </p:cNvPicPr>
          <p:nvPr/>
        </p:nvPicPr>
        <p:blipFill>
          <a:blip r:embed="rId4"/>
          <a:stretch>
            <a:fillRect/>
          </a:stretch>
        </p:blipFill>
        <p:spPr>
          <a:xfrm>
            <a:off x="262067" y="2886828"/>
            <a:ext cx="4309933" cy="1421012"/>
          </a:xfrm>
          <a:prstGeom prst="rect">
            <a:avLst/>
          </a:prstGeom>
        </p:spPr>
      </p:pic>
      <p:sp>
        <p:nvSpPr>
          <p:cNvPr id="9" name="文本框 8">
            <a:extLst>
              <a:ext uri="{FF2B5EF4-FFF2-40B4-BE49-F238E27FC236}">
                <a16:creationId xmlns:a16="http://schemas.microsoft.com/office/drawing/2014/main" id="{62C7914B-B035-4653-BB87-6F9594E36AE1}"/>
              </a:ext>
            </a:extLst>
          </p:cNvPr>
          <p:cNvSpPr txBox="1"/>
          <p:nvPr/>
        </p:nvSpPr>
        <p:spPr>
          <a:xfrm>
            <a:off x="-191094" y="4282432"/>
            <a:ext cx="5216253" cy="230832"/>
          </a:xfrm>
          <a:prstGeom prst="rect">
            <a:avLst/>
          </a:prstGeom>
          <a:noFill/>
        </p:spPr>
        <p:txBody>
          <a:bodyPr wrap="square" rtlCol="0" anchor="t">
            <a:spAutoFit/>
          </a:bodyPr>
          <a:lstStyle/>
          <a:p>
            <a:pPr algn="ctr"/>
            <a:r>
              <a:rPr lang="zh-CN" altLang="en-US" sz="900" dirty="0"/>
              <a:t> </a:t>
            </a:r>
            <a:r>
              <a:rPr lang="en-US" altLang="zh-CN" sz="900" dirty="0"/>
              <a:t>Fig. 12. </a:t>
            </a:r>
            <a:r>
              <a:rPr lang="zh-CN" altLang="zh-CN" sz="900" dirty="0">
                <a:effectLst/>
                <a:ea typeface="Calibri" panose="020F0502020204030204" pitchFamily="34" charset="0"/>
                <a:cs typeface="Times New Roman" panose="02020603050405020304" pitchFamily="18" charset="0"/>
              </a:rPr>
              <a:t>The modulated signal measurement results of the SLCG PA under 10MHz 64QAM signals</a:t>
            </a:r>
            <a:r>
              <a:rPr lang="en-US" altLang="zh-CN" sz="900" dirty="0"/>
              <a:t>.[6]</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4739435" y="1836244"/>
            <a:ext cx="4248472" cy="1600438"/>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a typeface="微软雅黑" panose="020B0503020204020204" pitchFamily="34" charset="-122"/>
                <a:cs typeface="+mn-lt"/>
              </a:rPr>
              <a:t>SLCG PA is </a:t>
            </a:r>
            <a:r>
              <a:rPr lang="en-US" altLang="zh-CN" sz="1400" dirty="0"/>
              <a:t>a recently developed back-off efficiency enhancement (BEE) technique that adopts two-quadrant modulation (TQM). The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BEE technique brings new challenges for PA linearization.</a:t>
            </a:r>
            <a:endParaRPr lang="en-US" altLang="zh-CN" sz="1400" dirty="0"/>
          </a:p>
          <a:p>
            <a:pPr marL="285750" indent="-285750">
              <a:buFont typeface="Wingdings" panose="05000000000000000000" pitchFamily="2" charset="2"/>
              <a:buChar char="Ø"/>
            </a:pPr>
            <a:endParaRPr lang="en-US" altLang="zh-CN" sz="1400" dirty="0"/>
          </a:p>
          <a:p>
            <a:pPr marL="285750" indent="-285750">
              <a:buFont typeface="Wingdings" panose="05000000000000000000" pitchFamily="2" charset="2"/>
              <a:buChar char="Ø"/>
            </a:pPr>
            <a:r>
              <a:rPr lang="en-US" altLang="zh-CN" sz="1400" dirty="0"/>
              <a:t>SLCG PA shows poor linearity and </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linearizability under wideband modulated signal excitations.</a:t>
            </a:r>
            <a:endParaRPr lang="en-US" altLang="zh-CN" sz="1400" dirty="0">
              <a:ea typeface="微软雅黑" panose="020B0503020204020204" pitchFamily="34" charset="-122"/>
              <a:cs typeface="+mn-lt"/>
            </a:endParaRPr>
          </a:p>
        </p:txBody>
      </p:sp>
      <p:sp>
        <p:nvSpPr>
          <p:cNvPr id="14" name="文本框 13">
            <a:extLst>
              <a:ext uri="{FF2B5EF4-FFF2-40B4-BE49-F238E27FC236}">
                <a16:creationId xmlns:a16="http://schemas.microsoft.com/office/drawing/2014/main" id="{B9B4FCA4-3E44-4B5A-B8A9-26871BFF5D44}"/>
              </a:ext>
            </a:extLst>
          </p:cNvPr>
          <p:cNvSpPr txBox="1"/>
          <p:nvPr/>
        </p:nvSpPr>
        <p:spPr>
          <a:xfrm>
            <a:off x="1934196" y="456301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pic>
        <p:nvPicPr>
          <p:cNvPr id="18" name="图片 17">
            <a:extLst>
              <a:ext uri="{FF2B5EF4-FFF2-40B4-BE49-F238E27FC236}">
                <a16:creationId xmlns:a16="http://schemas.microsoft.com/office/drawing/2014/main" id="{DC1773BA-F4F5-447A-9734-8911557290C0}"/>
              </a:ext>
            </a:extLst>
          </p:cNvPr>
          <p:cNvPicPr>
            <a:picLocks noChangeAspect="1"/>
          </p:cNvPicPr>
          <p:nvPr/>
        </p:nvPicPr>
        <p:blipFill>
          <a:blip r:embed="rId5"/>
          <a:stretch>
            <a:fillRect/>
          </a:stretch>
        </p:blipFill>
        <p:spPr>
          <a:xfrm>
            <a:off x="1259632" y="852319"/>
            <a:ext cx="2808312" cy="16961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pic>
        <p:nvPicPr>
          <p:cNvPr id="2" name="图片 1">
            <a:extLst>
              <a:ext uri="{FF2B5EF4-FFF2-40B4-BE49-F238E27FC236}">
                <a16:creationId xmlns:a16="http://schemas.microsoft.com/office/drawing/2014/main" id="{4D3A9F1C-224D-4CC7-9B44-F1F940533FEF}"/>
              </a:ext>
            </a:extLst>
          </p:cNvPr>
          <p:cNvPicPr>
            <a:picLocks noChangeAspect="1"/>
          </p:cNvPicPr>
          <p:nvPr/>
        </p:nvPicPr>
        <p:blipFill>
          <a:blip r:embed="rId4"/>
          <a:stretch>
            <a:fillRect/>
          </a:stretch>
        </p:blipFill>
        <p:spPr>
          <a:xfrm>
            <a:off x="-27093" y="835660"/>
            <a:ext cx="5327463" cy="1809076"/>
          </a:xfrm>
          <a:prstGeom prst="rect">
            <a:avLst/>
          </a:prstGeom>
        </p:spPr>
      </p:pic>
      <p:sp>
        <p:nvSpPr>
          <p:cNvPr id="3" name="矩形: 圆角 2">
            <a:extLst>
              <a:ext uri="{FF2B5EF4-FFF2-40B4-BE49-F238E27FC236}">
                <a16:creationId xmlns:a16="http://schemas.microsoft.com/office/drawing/2014/main" id="{B7D7B882-1600-4084-9768-32AB9AD0F190}"/>
              </a:ext>
            </a:extLst>
          </p:cNvPr>
          <p:cNvSpPr/>
          <p:nvPr/>
        </p:nvSpPr>
        <p:spPr>
          <a:xfrm>
            <a:off x="46043" y="804333"/>
            <a:ext cx="5327463" cy="1809076"/>
          </a:xfrm>
          <a:prstGeom prst="roundRect">
            <a:avLst/>
          </a:prstGeom>
          <a:no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FE52701-4C2E-4D65-98D6-69FA0ED51025}"/>
              </a:ext>
            </a:extLst>
          </p:cNvPr>
          <p:cNvSpPr txBox="1"/>
          <p:nvPr/>
        </p:nvSpPr>
        <p:spPr>
          <a:xfrm>
            <a:off x="476963" y="2639337"/>
            <a:ext cx="4691829" cy="230832"/>
          </a:xfrm>
          <a:prstGeom prst="rect">
            <a:avLst/>
          </a:prstGeom>
          <a:noFill/>
        </p:spPr>
        <p:txBody>
          <a:bodyPr wrap="square" rtlCol="0" anchor="t">
            <a:spAutoFit/>
          </a:bodyPr>
          <a:lstStyle/>
          <a:p>
            <a:pPr algn="ctr"/>
            <a:r>
              <a:rPr lang="zh-CN" altLang="en-US" sz="900" dirty="0"/>
              <a:t> </a:t>
            </a:r>
            <a:r>
              <a:rPr lang="en-US" altLang="zh-CN" sz="900" dirty="0"/>
              <a:t>Fig. 13. Diagram of the proposed DPD measurement testbench.</a:t>
            </a:r>
          </a:p>
        </p:txBody>
      </p: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914FA313-725B-4EFE-BC75-1EDA1E7C2755}"/>
                  </a:ext>
                </a:extLst>
              </p:cNvPr>
              <p:cNvSpPr txBox="1"/>
              <p:nvPr/>
            </p:nvSpPr>
            <p:spPr>
              <a:xfrm>
                <a:off x="7214" y="3148971"/>
                <a:ext cx="8885266" cy="1189941"/>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In this measurement, the above SLCG PA was excited with  256QAM signals at the center frequency of 2.4GHz with various modulation bandwidths varying from 20MHz to 200MHz, and further linearized using various DPD methods at a </a:t>
                </a:r>
                <a14:m>
                  <m:oMath xmlns:m="http://schemas.openxmlformats.org/officeDocument/2006/math">
                    <m:sSub>
                      <m:sSubPr>
                        <m:ctrlP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𝑷</m:t>
                        </m:r>
                      </m:e>
                      <m:sub>
                        <m:r>
                          <a:rPr lang="en-US" altLang="zh-CN" sz="1400" b="1" i="1" smtClean="0">
                            <a:effectLst/>
                            <a:latin typeface="Cambria Math" panose="02040503050406030204" pitchFamily="18" charset="0"/>
                            <a:ea typeface="宋体" panose="02010600030101010101" pitchFamily="2" charset="-122"/>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30dBm with a </a:t>
                </a:r>
                <a14:m>
                  <m:oMath xmlns:m="http://schemas.openxmlformats.org/officeDocument/2006/math">
                    <m:sSub>
                      <m:sSubPr>
                        <m:ctrlPr>
                          <a:rPr lang="en-US" altLang="zh-CN" sz="1400" b="1" i="1">
                            <a:latin typeface="Cambria Math" panose="02040503050406030204" pitchFamily="18" charset="0"/>
                            <a:cs typeface="Times New Roman" panose="02020603050405020304" pitchFamily="18" charset="0"/>
                          </a:rPr>
                        </m:ctrlPr>
                      </m:sSubPr>
                      <m:e>
                        <m:r>
                          <a:rPr lang="en-US" altLang="zh-CN" sz="1400" b="1" i="1" smtClean="0">
                            <a:latin typeface="Cambria Math" panose="02040503050406030204" pitchFamily="18" charset="0"/>
                            <a:cs typeface="Times New Roman" panose="02020603050405020304" pitchFamily="18" charset="0"/>
                          </a:rPr>
                          <m:t>𝑫𝑬</m:t>
                        </m:r>
                      </m:e>
                      <m:sub>
                        <m:r>
                          <a:rPr lang="en-US" altLang="zh-CN" sz="1400" b="1" i="1">
                            <a:latin typeface="Cambria Math" panose="02040503050406030204" pitchFamily="18" charset="0"/>
                            <a:cs typeface="Times New Roman" panose="02020603050405020304" pitchFamily="18" charset="0"/>
                          </a:rPr>
                          <m:t>𝒂𝒗𝒈</m:t>
                        </m:r>
                      </m:sub>
                    </m:sSub>
                  </m:oMath>
                </a14:m>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of 38%.</a:t>
                </a:r>
              </a:p>
              <a:p>
                <a:pPr marL="285750" indent="-285750">
                  <a:buFont typeface="Wingdings" panose="05000000000000000000" pitchFamily="2" charset="2"/>
                  <a:buChar char="Ø"/>
                </a:pPr>
                <a:r>
                  <a:rPr lang="en-US" altLang="zh-CN" sz="1400" dirty="0">
                    <a:latin typeface="Calibri" panose="020F0502020204030204" pitchFamily="34" charset="0"/>
                    <a:ea typeface="宋体" panose="02010600030101010101" pitchFamily="2" charset="-122"/>
                    <a:cs typeface="Times New Roman" panose="02020603050405020304" pitchFamily="18" charset="0"/>
                  </a:rPr>
                  <a:t>The proposed DPD algorithm is implemented in MATLAB to process the RF signal received by the spectrum analyzer (Rohde &amp; Schwarz FSW48).</a:t>
                </a:r>
                <a:endParaRPr lang="en-US" altLang="zh-CN" sz="1100" dirty="0">
                  <a:ea typeface="微软雅黑" panose="020B0503020204020204" pitchFamily="34" charset="-122"/>
                  <a:cs typeface="+mn-lt"/>
                </a:endParaRPr>
              </a:p>
            </p:txBody>
          </p:sp>
        </mc:Choice>
        <mc:Fallback xmlns="">
          <p:sp>
            <p:nvSpPr>
              <p:cNvPr id="11" name="文本框 10">
                <a:extLst>
                  <a:ext uri="{FF2B5EF4-FFF2-40B4-BE49-F238E27FC236}">
                    <a16:creationId xmlns:a16="http://schemas.microsoft.com/office/drawing/2014/main" id="{914FA313-725B-4EFE-BC75-1EDA1E7C2755}"/>
                  </a:ext>
                </a:extLst>
              </p:cNvPr>
              <p:cNvSpPr txBox="1">
                <a:spLocks noRot="1" noChangeAspect="1" noMove="1" noResize="1" noEditPoints="1" noAdjustHandles="1" noChangeArrowheads="1" noChangeShapeType="1" noTextEdit="1"/>
              </p:cNvSpPr>
              <p:nvPr/>
            </p:nvSpPr>
            <p:spPr>
              <a:xfrm>
                <a:off x="7214" y="3148971"/>
                <a:ext cx="8885266" cy="1189941"/>
              </a:xfrm>
              <a:prstGeom prst="rect">
                <a:avLst/>
              </a:prstGeom>
              <a:blipFill>
                <a:blip r:embed="rId5"/>
                <a:stretch>
                  <a:fillRect l="-69" t="-1026" b="-4615"/>
                </a:stretch>
              </a:blipFill>
            </p:spPr>
            <p:txBody>
              <a:bodyPr/>
              <a:lstStyle/>
              <a:p>
                <a:r>
                  <a:rPr lang="zh-CN" altLang="en-US">
                    <a:noFill/>
                  </a:rPr>
                  <a:t> </a:t>
                </a:r>
              </a:p>
            </p:txBody>
          </p:sp>
        </mc:Fallback>
      </mc:AlternateContent>
      <p:pic>
        <p:nvPicPr>
          <p:cNvPr id="12" name="图片 11">
            <a:extLst>
              <a:ext uri="{FF2B5EF4-FFF2-40B4-BE49-F238E27FC236}">
                <a16:creationId xmlns:a16="http://schemas.microsoft.com/office/drawing/2014/main" id="{6DABDD59-4C67-4AF2-BA74-950131ACD234}"/>
              </a:ext>
            </a:extLst>
          </p:cNvPr>
          <p:cNvPicPr>
            <a:picLocks noChangeAspect="1"/>
          </p:cNvPicPr>
          <p:nvPr/>
        </p:nvPicPr>
        <p:blipFill>
          <a:blip r:embed="rId6"/>
          <a:stretch>
            <a:fillRect/>
          </a:stretch>
        </p:blipFill>
        <p:spPr>
          <a:xfrm>
            <a:off x="6012160" y="777291"/>
            <a:ext cx="2396419" cy="1690904"/>
          </a:xfrm>
          <a:prstGeom prst="rect">
            <a:avLst/>
          </a:prstGeom>
        </p:spPr>
      </p:pic>
      <p:sp>
        <p:nvSpPr>
          <p:cNvPr id="13" name="文本框 12">
            <a:extLst>
              <a:ext uri="{FF2B5EF4-FFF2-40B4-BE49-F238E27FC236}">
                <a16:creationId xmlns:a16="http://schemas.microsoft.com/office/drawing/2014/main" id="{EF16E870-B436-47DD-A50C-69807DA9ABAD}"/>
              </a:ext>
            </a:extLst>
          </p:cNvPr>
          <p:cNvSpPr txBox="1"/>
          <p:nvPr/>
        </p:nvSpPr>
        <p:spPr>
          <a:xfrm>
            <a:off x="5004048" y="2432564"/>
            <a:ext cx="4691829" cy="230832"/>
          </a:xfrm>
          <a:prstGeom prst="rect">
            <a:avLst/>
          </a:prstGeom>
          <a:noFill/>
        </p:spPr>
        <p:txBody>
          <a:bodyPr wrap="square" rtlCol="0" anchor="t">
            <a:spAutoFit/>
          </a:bodyPr>
          <a:lstStyle/>
          <a:p>
            <a:pPr algn="ctr"/>
            <a:r>
              <a:rPr lang="zh-CN" altLang="en-US" sz="900" dirty="0"/>
              <a:t> </a:t>
            </a:r>
            <a:r>
              <a:rPr lang="en-US" altLang="zh-CN" sz="900" dirty="0"/>
              <a:t>Fig. 14. Indirect learning (IL) structure of the proposed DPD.</a:t>
            </a:r>
          </a:p>
        </p:txBody>
      </p:sp>
      <p:sp>
        <p:nvSpPr>
          <p:cNvPr id="14" name="文本框 13">
            <a:extLst>
              <a:ext uri="{FF2B5EF4-FFF2-40B4-BE49-F238E27FC236}">
                <a16:creationId xmlns:a16="http://schemas.microsoft.com/office/drawing/2014/main" id="{B9B4FCA4-3E44-4B5A-B8A9-26871BFF5D44}"/>
              </a:ext>
            </a:extLst>
          </p:cNvPr>
          <p:cNvSpPr txBox="1"/>
          <p:nvPr/>
        </p:nvSpPr>
        <p:spPr>
          <a:xfrm>
            <a:off x="1940908" y="4563251"/>
            <a:ext cx="7236297" cy="338554"/>
          </a:xfrm>
          <a:prstGeom prst="rect">
            <a:avLst/>
          </a:prstGeom>
          <a:noFill/>
        </p:spPr>
        <p:txBody>
          <a:bodyPr wrap="square" rtlCol="0">
            <a:spAutoFit/>
          </a:bodyPr>
          <a:lstStyle/>
          <a:p>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[6] X. Fang, R. Chen and J. Shi, "Switchless Class-G Power Amplifiers: Generic Theory and Design Methodology Using Packaged Transistors," </a:t>
            </a:r>
            <a:r>
              <a:rPr lang="en-US" altLang="zh-CN" sz="800" i="1" dirty="0">
                <a:effectLst/>
                <a:latin typeface="Times New Roman" panose="02020603050405020304" pitchFamily="18" charset="0"/>
                <a:ea typeface="宋体" panose="02010600030101010101" pitchFamily="2" charset="-122"/>
                <a:cs typeface="Times New Roman" panose="02020603050405020304" pitchFamily="18" charset="0"/>
              </a:rPr>
              <a:t>in IEEE Transactions on Microwave Theory and Techniques</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800" dirty="0" err="1">
                <a:effectLst/>
                <a:latin typeface="Times New Roman" panose="02020603050405020304" pitchFamily="18" charset="0"/>
                <a:ea typeface="宋体" panose="02010600030101010101" pitchFamily="2" charset="-122"/>
                <a:cs typeface="Times New Roman" panose="02020603050405020304" pitchFamily="18" charset="0"/>
              </a:rPr>
              <a:t>doi</a:t>
            </a:r>
            <a:r>
              <a:rPr lang="en-US" altLang="zh-CN" sz="800" dirty="0">
                <a:effectLst/>
                <a:latin typeface="Times New Roman" panose="02020603050405020304" pitchFamily="18" charset="0"/>
                <a:ea typeface="宋体" panose="02010600030101010101" pitchFamily="2" charset="-122"/>
                <a:cs typeface="Times New Roman" panose="02020603050405020304" pitchFamily="18" charset="0"/>
              </a:rPr>
              <a:t>: 10.1109/TMTT.2024.3351852.</a:t>
            </a:r>
          </a:p>
        </p:txBody>
      </p:sp>
    </p:spTree>
    <p:extLst>
      <p:ext uri="{BB962C8B-B14F-4D97-AF65-F5344CB8AC3E}">
        <p14:creationId xmlns:p14="http://schemas.microsoft.com/office/powerpoint/2010/main" val="155345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850265" y="241935"/>
            <a:ext cx="7665085" cy="593725"/>
          </a:xfrm>
        </p:spPr>
        <p:txBody>
          <a:bodyPr/>
          <a:lstStyle/>
          <a:p>
            <a:r>
              <a:rPr lang="en-US" altLang="zh-CN" dirty="0">
                <a:sym typeface="+mn-ea"/>
              </a:rPr>
              <a:t>3.</a:t>
            </a:r>
            <a:r>
              <a:rPr lang="zh-CN" altLang="en-US" dirty="0">
                <a:sym typeface="+mn-ea"/>
              </a:rPr>
              <a:t> </a:t>
            </a:r>
            <a:r>
              <a:rPr lang="en-US" altLang="zh-CN" sz="2800" b="1" dirty="0">
                <a:solidFill>
                  <a:schemeClr val="bg1">
                    <a:lumMod val="50000"/>
                  </a:schemeClr>
                </a:solidFill>
                <a:latin typeface="微软雅黑" panose="020B0503020204020204" pitchFamily="34" charset="-122"/>
                <a:ea typeface="微软雅黑" panose="020B0503020204020204" pitchFamily="34" charset="-122"/>
                <a:cs typeface="+mj-cs"/>
              </a:rPr>
              <a:t>Experimental validation</a:t>
            </a:r>
            <a:endParaRPr lang="zh-CN" altLang="en-US" dirty="0">
              <a:sym typeface="+mn-ea"/>
            </a:endParaRPr>
          </a:p>
        </p:txBody>
      </p:sp>
      <p:sp>
        <p:nvSpPr>
          <p:cNvPr id="5" name="文本框 4">
            <a:extLst>
              <a:ext uri="{FF2B5EF4-FFF2-40B4-BE49-F238E27FC236}">
                <a16:creationId xmlns:a16="http://schemas.microsoft.com/office/drawing/2014/main" id="{BFE52701-4C2E-4D65-98D6-69FA0ED51025}"/>
              </a:ext>
            </a:extLst>
          </p:cNvPr>
          <p:cNvSpPr txBox="1"/>
          <p:nvPr/>
        </p:nvSpPr>
        <p:spPr>
          <a:xfrm>
            <a:off x="683568" y="2964008"/>
            <a:ext cx="3096344" cy="369332"/>
          </a:xfrm>
          <a:prstGeom prst="rect">
            <a:avLst/>
          </a:prstGeom>
          <a:noFill/>
        </p:spPr>
        <p:txBody>
          <a:bodyPr wrap="square" rtlCol="0" anchor="t">
            <a:spAutoFit/>
          </a:bodyPr>
          <a:lstStyle/>
          <a:p>
            <a:pPr algn="ctr"/>
            <a:r>
              <a:rPr lang="zh-CN" altLang="en-US" sz="900" dirty="0"/>
              <a:t> </a:t>
            </a:r>
            <a:r>
              <a:rPr lang="en-US" altLang="zh-CN" sz="900" dirty="0"/>
              <a:t>Fig. 15. Normalized Gain distortion with and w/o the proposed DPD.</a:t>
            </a:r>
          </a:p>
        </p:txBody>
      </p:sp>
      <p:sp>
        <p:nvSpPr>
          <p:cNvPr id="11" name="文本框 10">
            <a:extLst>
              <a:ext uri="{FF2B5EF4-FFF2-40B4-BE49-F238E27FC236}">
                <a16:creationId xmlns:a16="http://schemas.microsoft.com/office/drawing/2014/main" id="{914FA313-725B-4EFE-BC75-1EDA1E7C2755}"/>
              </a:ext>
            </a:extLst>
          </p:cNvPr>
          <p:cNvSpPr txBox="1"/>
          <p:nvPr/>
        </p:nvSpPr>
        <p:spPr>
          <a:xfrm>
            <a:off x="6675" y="3333340"/>
            <a:ext cx="8885266" cy="954107"/>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The SLCG PA</a:t>
            </a:r>
            <a:r>
              <a:rPr lang="en-US" altLang="zh-CN" sz="1400" dirty="0">
                <a:latin typeface="Calibri" panose="020F0502020204030204" pitchFamily="34" charset="0"/>
                <a:ea typeface="宋体" panose="02010600030101010101" pitchFamily="2" charset="-122"/>
                <a:cs typeface="Times New Roman" panose="02020603050405020304" pitchFamily="18" charset="0"/>
              </a:rPr>
              <a:t> shows intense nonlinearity and memory effect under the wideband signal</a:t>
            </a:r>
            <a:r>
              <a:rPr lang="en-US" altLang="zh-CN" sz="1400" dirty="0">
                <a:effectLst/>
                <a:latin typeface="Calibri" panose="020F0502020204030204" pitchFamily="34" charset="0"/>
                <a:ea typeface="宋体" panose="02010600030101010101" pitchFamily="2" charset="-122"/>
                <a:cs typeface="Times New Roman" panose="02020603050405020304" pitchFamily="18" charset="0"/>
              </a:rPr>
              <a:t> excitations (200MHz 256QAM modulated signals)</a:t>
            </a:r>
            <a:r>
              <a:rPr lang="en-US" altLang="zh-CN" sz="1400" dirty="0">
                <a:latin typeface="Calibri" panose="020F0502020204030204" pitchFamily="34" charset="0"/>
                <a:ea typeface="宋体" panose="02010600030101010101" pitchFamily="2" charset="-122"/>
                <a:cs typeface="Times New Roman" panose="02020603050405020304" pitchFamily="18" charset="0"/>
              </a:rPr>
              <a:t> . </a:t>
            </a:r>
          </a:p>
          <a:p>
            <a:pPr marL="285750" indent="-285750">
              <a:buFont typeface="Wingdings" panose="05000000000000000000" pitchFamily="2" charset="2"/>
              <a:buChar char="Ø"/>
            </a:pPr>
            <a:r>
              <a:rPr lang="en-US" altLang="zh-CN" sz="1400" dirty="0">
                <a:ea typeface="微软雅黑" panose="020B0503020204020204" pitchFamily="34" charset="-122"/>
                <a:cs typeface="+mn-lt"/>
              </a:rPr>
              <a:t>When apply the proposed DPD technique, the </a:t>
            </a:r>
            <a:r>
              <a:rPr lang="en-US" altLang="zh-CN" sz="1400" dirty="0">
                <a:latin typeface="Calibri" panose="020F0502020204030204" pitchFamily="34" charset="0"/>
                <a:ea typeface="宋体" panose="02010600030101010101" pitchFamily="2" charset="-122"/>
                <a:cs typeface="Times New Roman" panose="02020603050405020304" pitchFamily="18" charset="0"/>
              </a:rPr>
              <a:t>intense distortion of normalized gain and phase has been mitigated substantially (Fig. 15 and Fig. 16)</a:t>
            </a:r>
            <a:r>
              <a:rPr lang="en-US" altLang="zh-CN" sz="1400" dirty="0"/>
              <a:t>.</a:t>
            </a:r>
            <a:endParaRPr lang="en-US" altLang="zh-CN" sz="1400" dirty="0">
              <a:ea typeface="微软雅黑" panose="020B0503020204020204" pitchFamily="34" charset="-122"/>
              <a:cs typeface="+mn-lt"/>
            </a:endParaRPr>
          </a:p>
        </p:txBody>
      </p:sp>
      <p:sp>
        <p:nvSpPr>
          <p:cNvPr id="10" name="文本框 9">
            <a:extLst>
              <a:ext uri="{FF2B5EF4-FFF2-40B4-BE49-F238E27FC236}">
                <a16:creationId xmlns:a16="http://schemas.microsoft.com/office/drawing/2014/main" id="{2F6826AD-06CF-44F3-9F0F-E1C1146B050C}"/>
              </a:ext>
            </a:extLst>
          </p:cNvPr>
          <p:cNvSpPr txBox="1"/>
          <p:nvPr/>
        </p:nvSpPr>
        <p:spPr>
          <a:xfrm>
            <a:off x="4932040" y="2964008"/>
            <a:ext cx="3096344" cy="230832"/>
          </a:xfrm>
          <a:prstGeom prst="rect">
            <a:avLst/>
          </a:prstGeom>
          <a:noFill/>
        </p:spPr>
        <p:txBody>
          <a:bodyPr wrap="square" rtlCol="0" anchor="t">
            <a:spAutoFit/>
          </a:bodyPr>
          <a:lstStyle/>
          <a:p>
            <a:pPr algn="ctr"/>
            <a:r>
              <a:rPr lang="zh-CN" altLang="en-US" sz="900" dirty="0"/>
              <a:t> </a:t>
            </a:r>
            <a:r>
              <a:rPr lang="en-US" altLang="zh-CN" sz="900" dirty="0"/>
              <a:t>Fig. 16. Phase distortion with and w/o the proposed DPD.</a:t>
            </a:r>
          </a:p>
        </p:txBody>
      </p:sp>
      <p:pic>
        <p:nvPicPr>
          <p:cNvPr id="4" name="图片 3">
            <a:extLst>
              <a:ext uri="{FF2B5EF4-FFF2-40B4-BE49-F238E27FC236}">
                <a16:creationId xmlns:a16="http://schemas.microsoft.com/office/drawing/2014/main" id="{DD05825E-CCDC-47F1-9EC7-3E895032C2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0265" y="720206"/>
            <a:ext cx="2547231" cy="2195536"/>
          </a:xfrm>
          <a:prstGeom prst="rect">
            <a:avLst/>
          </a:prstGeom>
        </p:spPr>
      </p:pic>
      <p:pic>
        <p:nvPicPr>
          <p:cNvPr id="8" name="图片 7">
            <a:extLst>
              <a:ext uri="{FF2B5EF4-FFF2-40B4-BE49-F238E27FC236}">
                <a16:creationId xmlns:a16="http://schemas.microsoft.com/office/drawing/2014/main" id="{470190CB-2651-48D2-9D8C-363B99F0869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76056" y="704097"/>
            <a:ext cx="2664296" cy="2227754"/>
          </a:xfrm>
          <a:prstGeom prst="rect">
            <a:avLst/>
          </a:prstGeom>
        </p:spPr>
      </p:pic>
      <p:sp>
        <p:nvSpPr>
          <p:cNvPr id="14" name="文本框 13">
            <a:extLst>
              <a:ext uri="{FF2B5EF4-FFF2-40B4-BE49-F238E27FC236}">
                <a16:creationId xmlns:a16="http://schemas.microsoft.com/office/drawing/2014/main" id="{AFC8E900-B0FA-4285-A054-B459FA417A90}"/>
              </a:ext>
            </a:extLst>
          </p:cNvPr>
          <p:cNvSpPr txBox="1"/>
          <p:nvPr/>
        </p:nvSpPr>
        <p:spPr>
          <a:xfrm>
            <a:off x="3238534" y="1495389"/>
            <a:ext cx="934453" cy="261610"/>
          </a:xfrm>
          <a:prstGeom prst="rect">
            <a:avLst/>
          </a:prstGeom>
          <a:noFill/>
        </p:spPr>
        <p:txBody>
          <a:bodyPr wrap="square">
            <a:spAutoFit/>
          </a:bodyPr>
          <a:lstStyle/>
          <a:p>
            <a:r>
              <a:rPr lang="en-US" altLang="zh-CN" sz="1100" b="1" dirty="0">
                <a:solidFill>
                  <a:srgbClr val="D95319"/>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D95319"/>
              </a:solidFill>
              <a:latin typeface="Times New Roman" panose="02020603050405020304" pitchFamily="18" charset="0"/>
              <a:cs typeface="Times New Roman" panose="02020603050405020304" pitchFamily="18" charset="0"/>
            </a:endParaRPr>
          </a:p>
        </p:txBody>
      </p:sp>
      <p:cxnSp>
        <p:nvCxnSpPr>
          <p:cNvPr id="13" name="直接箭头连接符 12">
            <a:extLst>
              <a:ext uri="{FF2B5EF4-FFF2-40B4-BE49-F238E27FC236}">
                <a16:creationId xmlns:a16="http://schemas.microsoft.com/office/drawing/2014/main" id="{44F24E6B-FF8F-4560-8241-7425F400475F}"/>
              </a:ext>
            </a:extLst>
          </p:cNvPr>
          <p:cNvCxnSpPr>
            <a:cxnSpLocks/>
            <a:endCxn id="14" idx="1"/>
          </p:cNvCxnSpPr>
          <p:nvPr/>
        </p:nvCxnSpPr>
        <p:spPr>
          <a:xfrm>
            <a:off x="3080065" y="1471330"/>
            <a:ext cx="158469" cy="154864"/>
          </a:xfrm>
          <a:prstGeom prst="straightConnector1">
            <a:avLst/>
          </a:prstGeom>
          <a:ln w="12700">
            <a:solidFill>
              <a:srgbClr val="D95319"/>
            </a:solidFill>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A6DCA633-6711-45A5-9C06-973B6C10E32B}"/>
              </a:ext>
            </a:extLst>
          </p:cNvPr>
          <p:cNvSpPr txBox="1"/>
          <p:nvPr/>
        </p:nvSpPr>
        <p:spPr>
          <a:xfrm>
            <a:off x="2028707" y="1937782"/>
            <a:ext cx="1051358" cy="261610"/>
          </a:xfrm>
          <a:prstGeom prst="rect">
            <a:avLst/>
          </a:prstGeom>
          <a:noFill/>
        </p:spPr>
        <p:txBody>
          <a:bodyPr wrap="square">
            <a:spAutoFit/>
          </a:bodyPr>
          <a:lstStyle/>
          <a:p>
            <a:r>
              <a:rPr lang="en-US" altLang="zh-CN" sz="1100" b="1" dirty="0">
                <a:solidFill>
                  <a:srgbClr val="0072BD"/>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0072BD"/>
              </a:solidFill>
              <a:latin typeface="Times New Roman" panose="02020603050405020304" pitchFamily="18" charset="0"/>
              <a:cs typeface="Times New Roman" panose="02020603050405020304" pitchFamily="18" charset="0"/>
            </a:endParaRPr>
          </a:p>
        </p:txBody>
      </p:sp>
      <p:cxnSp>
        <p:nvCxnSpPr>
          <p:cNvPr id="19" name="直接箭头连接符 18">
            <a:extLst>
              <a:ext uri="{FF2B5EF4-FFF2-40B4-BE49-F238E27FC236}">
                <a16:creationId xmlns:a16="http://schemas.microsoft.com/office/drawing/2014/main" id="{00053FFB-1261-4756-9DE5-8114148029D1}"/>
              </a:ext>
            </a:extLst>
          </p:cNvPr>
          <p:cNvCxnSpPr>
            <a:cxnSpLocks/>
          </p:cNvCxnSpPr>
          <p:nvPr/>
        </p:nvCxnSpPr>
        <p:spPr>
          <a:xfrm>
            <a:off x="2152505" y="1806323"/>
            <a:ext cx="259255" cy="200745"/>
          </a:xfrm>
          <a:prstGeom prst="straightConnector1">
            <a:avLst/>
          </a:prstGeom>
          <a:ln w="12700">
            <a:solidFill>
              <a:srgbClr val="0072BD"/>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09B7D00B-C8BE-4B7C-A927-1529733B0A58}"/>
              </a:ext>
            </a:extLst>
          </p:cNvPr>
          <p:cNvSpPr txBox="1"/>
          <p:nvPr/>
        </p:nvSpPr>
        <p:spPr>
          <a:xfrm>
            <a:off x="7561157" y="1506931"/>
            <a:ext cx="934453" cy="261610"/>
          </a:xfrm>
          <a:prstGeom prst="rect">
            <a:avLst/>
          </a:prstGeom>
          <a:noFill/>
        </p:spPr>
        <p:txBody>
          <a:bodyPr wrap="square">
            <a:spAutoFit/>
          </a:bodyPr>
          <a:lstStyle/>
          <a:p>
            <a:r>
              <a:rPr lang="en-US" altLang="zh-CN" sz="11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With DPD</a:t>
            </a:r>
            <a:endParaRPr lang="zh-CN" altLang="en-US" sz="1600" b="1" dirty="0">
              <a:solidFill>
                <a:srgbClr val="0000FF"/>
              </a:solidFill>
              <a:latin typeface="Times New Roman" panose="02020603050405020304" pitchFamily="18" charset="0"/>
              <a:cs typeface="Times New Roman" panose="02020603050405020304" pitchFamily="18" charset="0"/>
            </a:endParaRPr>
          </a:p>
        </p:txBody>
      </p:sp>
      <p:cxnSp>
        <p:nvCxnSpPr>
          <p:cNvPr id="22" name="直接箭头连接符 21">
            <a:extLst>
              <a:ext uri="{FF2B5EF4-FFF2-40B4-BE49-F238E27FC236}">
                <a16:creationId xmlns:a16="http://schemas.microsoft.com/office/drawing/2014/main" id="{0A3442B1-B5B0-471A-9FE9-35FD37FE9EA1}"/>
              </a:ext>
            </a:extLst>
          </p:cNvPr>
          <p:cNvCxnSpPr>
            <a:cxnSpLocks/>
          </p:cNvCxnSpPr>
          <p:nvPr/>
        </p:nvCxnSpPr>
        <p:spPr>
          <a:xfrm flipV="1">
            <a:off x="7306833" y="1637736"/>
            <a:ext cx="314983" cy="41831"/>
          </a:xfrm>
          <a:prstGeom prst="straightConnector1">
            <a:avLst/>
          </a:prstGeom>
          <a:ln w="12700">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84F1ECB9-4951-4932-9480-9A1EC0E65670}"/>
              </a:ext>
            </a:extLst>
          </p:cNvPr>
          <p:cNvSpPr txBox="1"/>
          <p:nvPr/>
        </p:nvSpPr>
        <p:spPr>
          <a:xfrm>
            <a:off x="6634823" y="1013804"/>
            <a:ext cx="1224136" cy="261610"/>
          </a:xfrm>
          <a:prstGeom prst="rect">
            <a:avLst/>
          </a:prstGeom>
          <a:noFill/>
        </p:spPr>
        <p:txBody>
          <a:bodyPr wrap="square">
            <a:spAutoFit/>
          </a:bodyPr>
          <a:lstStyle/>
          <a:p>
            <a:r>
              <a:rPr lang="en-US" altLang="zh-CN" sz="1100" b="1" dirty="0">
                <a:solidFill>
                  <a:srgbClr val="FF1616"/>
                </a:solidFill>
                <a:latin typeface="Times New Roman" panose="02020603050405020304" pitchFamily="18" charset="0"/>
                <a:ea typeface="微软雅黑" panose="020B0503020204020204" pitchFamily="34" charset="-122"/>
                <a:cs typeface="Times New Roman" panose="02020603050405020304" pitchFamily="18" charset="0"/>
              </a:rPr>
              <a:t>Without DPD</a:t>
            </a:r>
            <a:endParaRPr lang="zh-CN" altLang="en-US" sz="1600" b="1" dirty="0">
              <a:solidFill>
                <a:srgbClr val="FF1616"/>
              </a:solidFill>
              <a:latin typeface="Times New Roman" panose="02020603050405020304" pitchFamily="18" charset="0"/>
              <a:cs typeface="Times New Roman" panose="02020603050405020304" pitchFamily="18" charset="0"/>
            </a:endParaRPr>
          </a:p>
        </p:txBody>
      </p:sp>
      <p:cxnSp>
        <p:nvCxnSpPr>
          <p:cNvPr id="25" name="直接箭头连接符 24">
            <a:extLst>
              <a:ext uri="{FF2B5EF4-FFF2-40B4-BE49-F238E27FC236}">
                <a16:creationId xmlns:a16="http://schemas.microsoft.com/office/drawing/2014/main" id="{381B6906-F84E-4E35-AE25-A856BEBD78B2}"/>
              </a:ext>
            </a:extLst>
          </p:cNvPr>
          <p:cNvCxnSpPr>
            <a:cxnSpLocks/>
          </p:cNvCxnSpPr>
          <p:nvPr/>
        </p:nvCxnSpPr>
        <p:spPr>
          <a:xfrm flipV="1">
            <a:off x="6142700" y="1144609"/>
            <a:ext cx="589540" cy="301619"/>
          </a:xfrm>
          <a:prstGeom prst="straightConnector1">
            <a:avLst/>
          </a:prstGeom>
          <a:ln w="12700">
            <a:solidFill>
              <a:srgbClr val="FF161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806399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I3NGYzNzg1NmU0NDRhYmVhY2RhMzllMmY4M2YxYTA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海洋系PPT模板+南科大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海洋系PPT模板+南科大logo</Template>
  <TotalTime>1164</TotalTime>
  <Words>1919</Words>
  <Application>Microsoft Office PowerPoint</Application>
  <PresentationFormat>全屏显示(16:9)</PresentationFormat>
  <Paragraphs>86</Paragraphs>
  <Slides>13</Slides>
  <Notes>13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微软雅黑</vt:lpstr>
      <vt:lpstr>Arial</vt:lpstr>
      <vt:lpstr>Calibri</vt:lpstr>
      <vt:lpstr>Cambria Math</vt:lpstr>
      <vt:lpstr>Times New Roman</vt:lpstr>
      <vt:lpstr>Wingdings</vt:lpstr>
      <vt:lpstr>海洋系PPT模板+南科大logo</vt:lpstr>
      <vt:lpstr>Deep Neural Network based Stable Digital Predistortion using ELU Activation for Switchless Class-G Power Amplifier</vt:lpstr>
      <vt:lpstr>Contents</vt:lpstr>
      <vt:lpstr>1. Background &amp; Introduction</vt:lpstr>
      <vt:lpstr>1. Background &amp; Introduction</vt:lpstr>
      <vt:lpstr>2. The proposed DPD</vt:lpstr>
      <vt:lpstr>2. The proposed DPD</vt:lpstr>
      <vt:lpstr>3. Experimental validation</vt:lpstr>
      <vt:lpstr>3. Experimental validation</vt:lpstr>
      <vt:lpstr>3. Experimental validation</vt:lpstr>
      <vt:lpstr>3. Experimental validation</vt:lpstr>
      <vt:lpstr>4、Conclusion</vt:lpstr>
      <vt:lpstr>Reference</vt:lpstr>
      <vt:lpstr>Thank you!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Xiaoqi Yu</cp:lastModifiedBy>
  <cp:revision>392</cp:revision>
  <dcterms:created xsi:type="dcterms:W3CDTF">2018-11-26T02:40:00Z</dcterms:created>
  <dcterms:modified xsi:type="dcterms:W3CDTF">2024-05-13T03:49:57Z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35F923468E5B49CEAFC0DA461859BEAA_12</vt:lpwstr>
  </property>
  <property fmtid="{D5CDD505-2E9C-101B-9397-08002B2CF9AE}" pid="3" name="KSOProductBuildVer">
    <vt:lpwstr>2052-12.1.0.16388</vt:lpwstr>
  </property>
</Properties>
</file>

<file path=docProps/thumbnail.jpeg>
</file>